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75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 Id="rId8"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GB" sz="3200" b="0" strike="noStrike" spc="-1">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GB" sz="3200" b="0" strike="noStrike" spc="-1">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GB" sz="3200" b="0" strike="noStrike" spc="-1">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GB" sz="3200" b="0" strike="noStrike" spc="-1">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GB" sz="3200" b="0" strike="noStrike" spc="-1">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GB" sz="3200" b="0" strike="noStrike" spc="-1">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GB" sz="3200" b="0" strike="noStrike" spc="-1">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GB" sz="3200" b="0" strike="noStrike" spc="-1">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GB" sz="3200" b="0" strike="noStrike" spc="-1">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GB"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GB" sz="3200" b="0" strike="noStrike" spc="-1">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GB"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GB" sz="3200" b="0" strike="noStrike" spc="-1">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GB" sz="3200" b="0" strike="noStrike" spc="-1">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GB"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GB" sz="3200" b="0" strike="noStrike" spc="-1">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GB" sz="3200" b="0" strike="noStrike" spc="-1">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GB" sz="3200" b="0" strike="noStrike" spc="-1">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GB" sz="3200" b="0" strike="noStrike" spc="-1">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GB" sz="3200" b="0" strike="noStrike" spc="-1">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GB" sz="3200" b="0" strike="noStrike" spc="-1">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GB" sz="3200" b="0" strike="noStrike" spc="-1">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GB" sz="3200" b="0" strike="noStrike" spc="-1">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GB" sz="3200" b="0" strike="noStrike" spc="-1">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GB" sz="3200" b="0" strike="noStrike" spc="-1">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GB" sz="3200" b="0" strike="noStrike" spc="-1">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GB" sz="3200" b="0" strike="noStrike" spc="-1">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GB" sz="3200" b="0" strike="noStrike" spc="-1">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80"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GB"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82"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8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GB" sz="3200" b="0" strike="noStrike" spc="-1">
              <a:latin typeface="Arial"/>
            </a:endParaRPr>
          </a:p>
        </p:txBody>
      </p:sp>
      <p:sp>
        <p:nvSpPr>
          <p:cNvPr id="8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7"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GB"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8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GB" sz="3200" b="0" strike="noStrike" spc="-1">
              <a:latin typeface="Arial"/>
            </a:endParaRPr>
          </a:p>
        </p:txBody>
      </p:sp>
      <p:sp>
        <p:nvSpPr>
          <p:cNvPr id="9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GB" sz="3200" b="0" strike="noStrike" spc="-1">
              <a:latin typeface="Arial"/>
            </a:endParaRPr>
          </a:p>
        </p:txBody>
      </p:sp>
      <p:sp>
        <p:nvSpPr>
          <p:cNvPr id="9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9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GB" sz="3200" b="0" strike="noStrike" spc="-1">
              <a:latin typeface="Arial"/>
            </a:endParaRPr>
          </a:p>
        </p:txBody>
      </p:sp>
      <p:sp>
        <p:nvSpPr>
          <p:cNvPr id="9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GB" sz="3200" b="0" strike="noStrike" spc="-1">
              <a:latin typeface="Arial"/>
            </a:endParaRPr>
          </a:p>
        </p:txBody>
      </p:sp>
      <p:sp>
        <p:nvSpPr>
          <p:cNvPr id="95"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9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GB" sz="3200" b="0" strike="noStrike" spc="-1">
              <a:latin typeface="Arial"/>
            </a:endParaRPr>
          </a:p>
        </p:txBody>
      </p:sp>
      <p:sp>
        <p:nvSpPr>
          <p:cNvPr id="9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GB" sz="3200" b="0" strike="noStrike" spc="-1">
              <a:latin typeface="Arial"/>
            </a:endParaRPr>
          </a:p>
        </p:txBody>
      </p:sp>
      <p:sp>
        <p:nvSpPr>
          <p:cNvPr id="99"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101"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GB" sz="3200" b="0" strike="noStrike" spc="-1">
              <a:latin typeface="Arial"/>
            </a:endParaRPr>
          </a:p>
        </p:txBody>
      </p:sp>
      <p:sp>
        <p:nvSpPr>
          <p:cNvPr id="102"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10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GB" sz="3200" b="0" strike="noStrike" spc="-1">
              <a:latin typeface="Arial"/>
            </a:endParaRPr>
          </a:p>
        </p:txBody>
      </p:sp>
      <p:sp>
        <p:nvSpPr>
          <p:cNvPr id="10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GB" sz="3200" b="0" strike="noStrike" spc="-1">
              <a:latin typeface="Arial"/>
            </a:endParaRPr>
          </a:p>
        </p:txBody>
      </p:sp>
      <p:sp>
        <p:nvSpPr>
          <p:cNvPr id="10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GB" sz="3200" b="0" strike="noStrike" spc="-1">
              <a:latin typeface="Arial"/>
            </a:endParaRPr>
          </a:p>
        </p:txBody>
      </p:sp>
      <p:sp>
        <p:nvSpPr>
          <p:cNvPr id="107"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109"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GB" sz="3200" b="0" strike="noStrike" spc="-1">
              <a:latin typeface="Arial"/>
            </a:endParaRPr>
          </a:p>
        </p:txBody>
      </p:sp>
      <p:sp>
        <p:nvSpPr>
          <p:cNvPr id="110"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GB" sz="3200" b="0" strike="noStrike" spc="-1">
              <a:latin typeface="Arial"/>
            </a:endParaRPr>
          </a:p>
        </p:txBody>
      </p:sp>
      <p:sp>
        <p:nvSpPr>
          <p:cNvPr id="111"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GB" sz="3200" b="0" strike="noStrike" spc="-1">
              <a:latin typeface="Arial"/>
            </a:endParaRPr>
          </a:p>
        </p:txBody>
      </p:sp>
      <p:sp>
        <p:nvSpPr>
          <p:cNvPr id="112"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GB" sz="3200" b="0" strike="noStrike" spc="-1">
              <a:latin typeface="Arial"/>
            </a:endParaRPr>
          </a:p>
        </p:txBody>
      </p:sp>
      <p:sp>
        <p:nvSpPr>
          <p:cNvPr id="113"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GB" sz="3200" b="0" strike="noStrike" spc="-1">
              <a:latin typeface="Arial"/>
            </a:endParaRPr>
          </a:p>
        </p:txBody>
      </p:sp>
      <p:sp>
        <p:nvSpPr>
          <p:cNvPr id="114"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11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GB"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12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GB" sz="3200" b="0" strike="noStrike" spc="-1">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12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GB" sz="3200" b="0" strike="noStrike" spc="-1">
              <a:latin typeface="Arial"/>
            </a:endParaRPr>
          </a:p>
        </p:txBody>
      </p:sp>
      <p:sp>
        <p:nvSpPr>
          <p:cNvPr id="12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5"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GB"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1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GB" sz="3200" b="0" strike="noStrike" spc="-1">
              <a:latin typeface="Arial"/>
            </a:endParaRPr>
          </a:p>
        </p:txBody>
      </p:sp>
      <p:sp>
        <p:nvSpPr>
          <p:cNvPr id="12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GB" sz="3200" b="0" strike="noStrike" spc="-1">
              <a:latin typeface="Arial"/>
            </a:endParaRPr>
          </a:p>
        </p:txBody>
      </p:sp>
      <p:sp>
        <p:nvSpPr>
          <p:cNvPr id="1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13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GB" sz="3200" b="0" strike="noStrike" spc="-1">
              <a:latin typeface="Arial"/>
            </a:endParaRPr>
          </a:p>
        </p:txBody>
      </p:sp>
      <p:sp>
        <p:nvSpPr>
          <p:cNvPr id="13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GB" sz="3200" b="0" strike="noStrike" spc="-1">
              <a:latin typeface="Arial"/>
            </a:endParaRPr>
          </a:p>
        </p:txBody>
      </p:sp>
      <p:sp>
        <p:nvSpPr>
          <p:cNvPr id="13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13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GB" sz="3200" b="0" strike="noStrike" spc="-1">
              <a:latin typeface="Arial"/>
            </a:endParaRPr>
          </a:p>
        </p:txBody>
      </p:sp>
      <p:sp>
        <p:nvSpPr>
          <p:cNvPr id="13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GB" sz="3200" b="0" strike="noStrike" spc="-1">
              <a:latin typeface="Arial"/>
            </a:endParaRPr>
          </a:p>
        </p:txBody>
      </p:sp>
      <p:sp>
        <p:nvSpPr>
          <p:cNvPr id="13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13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GB" sz="3200" b="0" strike="noStrike" spc="-1">
              <a:latin typeface="Arial"/>
            </a:endParaRPr>
          </a:p>
        </p:txBody>
      </p:sp>
      <p:sp>
        <p:nvSpPr>
          <p:cNvPr id="14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14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GB" sz="3200" b="0" strike="noStrike" spc="-1">
              <a:latin typeface="Arial"/>
            </a:endParaRPr>
          </a:p>
        </p:txBody>
      </p:sp>
      <p:sp>
        <p:nvSpPr>
          <p:cNvPr id="14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GB" sz="3200" b="0" strike="noStrike" spc="-1">
              <a:latin typeface="Arial"/>
            </a:endParaRPr>
          </a:p>
        </p:txBody>
      </p:sp>
      <p:sp>
        <p:nvSpPr>
          <p:cNvPr id="14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GB" sz="3200" b="0" strike="noStrike" spc="-1">
              <a:latin typeface="Arial"/>
            </a:endParaRPr>
          </a:p>
        </p:txBody>
      </p:sp>
      <p:sp>
        <p:nvSpPr>
          <p:cNvPr id="14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14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GB" sz="3200" b="0" strike="noStrike" spc="-1">
              <a:latin typeface="Arial"/>
            </a:endParaRPr>
          </a:p>
        </p:txBody>
      </p:sp>
      <p:sp>
        <p:nvSpPr>
          <p:cNvPr id="14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GB" sz="3200" b="0" strike="noStrike" spc="-1">
              <a:latin typeface="Arial"/>
            </a:endParaRPr>
          </a:p>
        </p:txBody>
      </p:sp>
      <p:sp>
        <p:nvSpPr>
          <p:cNvPr id="14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GB" sz="3200" b="0" strike="noStrike" spc="-1">
              <a:latin typeface="Arial"/>
            </a:endParaRPr>
          </a:p>
        </p:txBody>
      </p:sp>
      <p:sp>
        <p:nvSpPr>
          <p:cNvPr id="15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GB" sz="3200" b="0" strike="noStrike" spc="-1">
              <a:latin typeface="Arial"/>
            </a:endParaRPr>
          </a:p>
        </p:txBody>
      </p:sp>
      <p:sp>
        <p:nvSpPr>
          <p:cNvPr id="15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GB" sz="3200" b="0" strike="noStrike" spc="-1">
              <a:latin typeface="Arial"/>
            </a:endParaRPr>
          </a:p>
        </p:txBody>
      </p:sp>
      <p:sp>
        <p:nvSpPr>
          <p:cNvPr id="15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156"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GB"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15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16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GB" sz="3200" b="0" strike="noStrike" spc="-1">
              <a:latin typeface="Arial"/>
            </a:endParaRPr>
          </a:p>
        </p:txBody>
      </p:sp>
      <p:sp>
        <p:nvSpPr>
          <p:cNvPr id="16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3"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GB"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1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GB" sz="3200" b="0" strike="noStrike" spc="-1">
              <a:latin typeface="Arial"/>
            </a:endParaRPr>
          </a:p>
        </p:txBody>
      </p:sp>
      <p:sp>
        <p:nvSpPr>
          <p:cNvPr id="16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GB" sz="3200" b="0" strike="noStrike" spc="-1">
              <a:latin typeface="Arial"/>
            </a:endParaRPr>
          </a:p>
        </p:txBody>
      </p:sp>
      <p:sp>
        <p:nvSpPr>
          <p:cNvPr id="16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16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GB" sz="3200" b="0" strike="noStrike" spc="-1">
              <a:latin typeface="Arial"/>
            </a:endParaRPr>
          </a:p>
        </p:txBody>
      </p:sp>
      <p:sp>
        <p:nvSpPr>
          <p:cNvPr id="17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GB" sz="3200" b="0" strike="noStrike" spc="-1">
              <a:latin typeface="Arial"/>
            </a:endParaRPr>
          </a:p>
        </p:txBody>
      </p:sp>
      <p:sp>
        <p:nvSpPr>
          <p:cNvPr id="17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17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GB" sz="3200" b="0" strike="noStrike" spc="-1">
              <a:latin typeface="Arial"/>
            </a:endParaRPr>
          </a:p>
        </p:txBody>
      </p:sp>
      <p:sp>
        <p:nvSpPr>
          <p:cNvPr id="17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GB" sz="3200" b="0" strike="noStrike" spc="-1">
              <a:latin typeface="Arial"/>
            </a:endParaRPr>
          </a:p>
        </p:txBody>
      </p:sp>
      <p:sp>
        <p:nvSpPr>
          <p:cNvPr id="17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17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GB" sz="3200" b="0" strike="noStrike" spc="-1">
              <a:latin typeface="Arial"/>
            </a:endParaRPr>
          </a:p>
        </p:txBody>
      </p:sp>
      <p:sp>
        <p:nvSpPr>
          <p:cNvPr id="17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18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GB" sz="3200" b="0" strike="noStrike" spc="-1">
              <a:latin typeface="Arial"/>
            </a:endParaRPr>
          </a:p>
        </p:txBody>
      </p:sp>
      <p:sp>
        <p:nvSpPr>
          <p:cNvPr id="18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GB" sz="3200" b="0" strike="noStrike" spc="-1">
              <a:latin typeface="Arial"/>
            </a:endParaRPr>
          </a:p>
        </p:txBody>
      </p:sp>
      <p:sp>
        <p:nvSpPr>
          <p:cNvPr id="18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GB" sz="3200" b="0" strike="noStrike" spc="-1">
              <a:latin typeface="Arial"/>
            </a:endParaRPr>
          </a:p>
        </p:txBody>
      </p:sp>
      <p:sp>
        <p:nvSpPr>
          <p:cNvPr id="18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GB"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18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GB" sz="3200" b="0" strike="noStrike" spc="-1">
              <a:latin typeface="Arial"/>
            </a:endParaRPr>
          </a:p>
        </p:txBody>
      </p:sp>
      <p:sp>
        <p:nvSpPr>
          <p:cNvPr id="18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GB" sz="3200" b="0" strike="noStrike" spc="-1">
              <a:latin typeface="Arial"/>
            </a:endParaRPr>
          </a:p>
        </p:txBody>
      </p:sp>
      <p:sp>
        <p:nvSpPr>
          <p:cNvPr id="18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GB" sz="3200" b="0" strike="noStrike" spc="-1">
              <a:latin typeface="Arial"/>
            </a:endParaRPr>
          </a:p>
        </p:txBody>
      </p:sp>
      <p:sp>
        <p:nvSpPr>
          <p:cNvPr id="18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GB" sz="3200" b="0" strike="noStrike" spc="-1">
              <a:latin typeface="Arial"/>
            </a:endParaRPr>
          </a:p>
        </p:txBody>
      </p:sp>
      <p:sp>
        <p:nvSpPr>
          <p:cNvPr id="18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GB" sz="3200" b="0" strike="noStrike" spc="-1">
              <a:latin typeface="Arial"/>
            </a:endParaRPr>
          </a:p>
        </p:txBody>
      </p:sp>
      <p:sp>
        <p:nvSpPr>
          <p:cNvPr id="19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GB" sz="3200" b="0" strike="noStrike" spc="-1">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GB" sz="3200" b="0" strike="noStrike" spc="-1">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GB" sz="3200" b="0" strike="noStrike" spc="-1">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GB" sz="3200" b="0" strike="noStrike" spc="-1">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GB" sz="3200" b="0" strike="noStrike" spc="-1">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GB" sz="3200" b="0" strike="noStrike" spc="-1">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GB" sz="4400" b="0" strike="noStrike" spc="-1">
                <a:latin typeface="Arial"/>
              </a:rPr>
              <a:t>Click to edit the title text format</a:t>
            </a:r>
          </a:p>
        </p:txBody>
      </p:sp>
      <p:sp>
        <p:nvSpPr>
          <p:cNvPr id="3"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GB"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GB" sz="2800" b="0" strike="noStrike" spc="-1">
                <a:latin typeface="Arial"/>
              </a:rPr>
              <a:t>Second Outline Level</a:t>
            </a:r>
          </a:p>
          <a:p>
            <a:pPr marL="1296000" lvl="2" indent="-288000">
              <a:spcBef>
                <a:spcPts val="850"/>
              </a:spcBef>
              <a:buClr>
                <a:srgbClr val="000000"/>
              </a:buClr>
              <a:buSzPct val="45000"/>
              <a:buFont typeface="Wingdings" charset="2"/>
              <a:buChar char=""/>
            </a:pPr>
            <a:r>
              <a:rPr lang="en-GB" sz="2400" b="0" strike="noStrike" spc="-1">
                <a:latin typeface="Arial"/>
              </a:rPr>
              <a:t>Third Outline Level</a:t>
            </a:r>
          </a:p>
          <a:p>
            <a:pPr marL="1728000" lvl="3" indent="-216000">
              <a:spcBef>
                <a:spcPts val="567"/>
              </a:spcBef>
              <a:buClr>
                <a:srgbClr val="000000"/>
              </a:buClr>
              <a:buSzPct val="75000"/>
              <a:buFont typeface="Symbol" charset="2"/>
              <a:buChar char=""/>
            </a:pPr>
            <a:r>
              <a:rPr lang="en-GB" sz="2000" b="0" strike="noStrike" spc="-1">
                <a:latin typeface="Arial"/>
              </a:rPr>
              <a:t>Fourth Outline Level</a:t>
            </a:r>
          </a:p>
          <a:p>
            <a:pPr marL="2160000" lvl="4" indent="-216000">
              <a:spcBef>
                <a:spcPts val="283"/>
              </a:spcBef>
              <a:buClr>
                <a:srgbClr val="000000"/>
              </a:buClr>
              <a:buSzPct val="45000"/>
              <a:buFont typeface="Wingdings" charset="2"/>
              <a:buChar char=""/>
            </a:pPr>
            <a:r>
              <a:rPr lang="en-GB" sz="2000" b="0" strike="noStrike" spc="-1">
                <a:latin typeface="Arial"/>
              </a:rPr>
              <a:t>Fifth Outline Level</a:t>
            </a:r>
          </a:p>
          <a:p>
            <a:pPr marL="2592000" lvl="5" indent="-216000">
              <a:spcBef>
                <a:spcPts val="283"/>
              </a:spcBef>
              <a:buClr>
                <a:srgbClr val="000000"/>
              </a:buClr>
              <a:buSzPct val="45000"/>
              <a:buFont typeface="Wingdings" charset="2"/>
              <a:buChar char=""/>
            </a:pPr>
            <a:r>
              <a:rPr lang="en-GB" sz="2000" b="0" strike="noStrike" spc="-1">
                <a:latin typeface="Arial"/>
              </a:rPr>
              <a:t>Sixth Outline Level</a:t>
            </a:r>
          </a:p>
          <a:p>
            <a:pPr marL="3024000" lvl="6" indent="-216000">
              <a:spcBef>
                <a:spcPts val="283"/>
              </a:spcBef>
              <a:buClr>
                <a:srgbClr val="000000"/>
              </a:buClr>
              <a:buSzPct val="45000"/>
              <a:buFont typeface="Wingdings" charset="2"/>
              <a:buChar char=""/>
            </a:pPr>
            <a:r>
              <a:rPr lang="en-GB"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GB" sz="4400" b="0" strike="noStrike" spc="-1">
                <a:latin typeface="Arial"/>
              </a:rPr>
              <a:t>Click to edit the title text format</a:t>
            </a:r>
          </a:p>
        </p:txBody>
      </p:sp>
      <p:sp>
        <p:nvSpPr>
          <p:cNvPr id="39"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GB"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GB" sz="2800" b="0" strike="noStrike" spc="-1">
                <a:latin typeface="Arial"/>
              </a:rPr>
              <a:t>Second Outline Level</a:t>
            </a:r>
          </a:p>
          <a:p>
            <a:pPr marL="1296000" lvl="2" indent="-288000">
              <a:spcBef>
                <a:spcPts val="850"/>
              </a:spcBef>
              <a:buClr>
                <a:srgbClr val="000000"/>
              </a:buClr>
              <a:buSzPct val="45000"/>
              <a:buFont typeface="Wingdings" charset="2"/>
              <a:buChar char=""/>
            </a:pPr>
            <a:r>
              <a:rPr lang="en-GB" sz="2400" b="0" strike="noStrike" spc="-1">
                <a:latin typeface="Arial"/>
              </a:rPr>
              <a:t>Third Outline Level</a:t>
            </a:r>
          </a:p>
          <a:p>
            <a:pPr marL="1728000" lvl="3" indent="-216000">
              <a:spcBef>
                <a:spcPts val="567"/>
              </a:spcBef>
              <a:buClr>
                <a:srgbClr val="000000"/>
              </a:buClr>
              <a:buSzPct val="75000"/>
              <a:buFont typeface="Symbol" charset="2"/>
              <a:buChar char=""/>
            </a:pPr>
            <a:r>
              <a:rPr lang="en-GB" sz="2000" b="0" strike="noStrike" spc="-1">
                <a:latin typeface="Arial"/>
              </a:rPr>
              <a:t>Fourth Outline Level</a:t>
            </a:r>
          </a:p>
          <a:p>
            <a:pPr marL="2160000" lvl="4" indent="-216000">
              <a:spcBef>
                <a:spcPts val="283"/>
              </a:spcBef>
              <a:buClr>
                <a:srgbClr val="000000"/>
              </a:buClr>
              <a:buSzPct val="45000"/>
              <a:buFont typeface="Wingdings" charset="2"/>
              <a:buChar char=""/>
            </a:pPr>
            <a:r>
              <a:rPr lang="en-GB" sz="2000" b="0" strike="noStrike" spc="-1">
                <a:latin typeface="Arial"/>
              </a:rPr>
              <a:t>Fifth Outline Level</a:t>
            </a:r>
          </a:p>
          <a:p>
            <a:pPr marL="2592000" lvl="5" indent="-216000">
              <a:spcBef>
                <a:spcPts val="283"/>
              </a:spcBef>
              <a:buClr>
                <a:srgbClr val="000000"/>
              </a:buClr>
              <a:buSzPct val="45000"/>
              <a:buFont typeface="Wingdings" charset="2"/>
              <a:buChar char=""/>
            </a:pPr>
            <a:r>
              <a:rPr lang="en-GB" sz="2000" b="0" strike="noStrike" spc="-1">
                <a:latin typeface="Arial"/>
              </a:rPr>
              <a:t>Sixth Outline Level</a:t>
            </a:r>
          </a:p>
          <a:p>
            <a:pPr marL="3024000" lvl="6" indent="-216000">
              <a:spcBef>
                <a:spcPts val="283"/>
              </a:spcBef>
              <a:buClr>
                <a:srgbClr val="000000"/>
              </a:buClr>
              <a:buSzPct val="45000"/>
              <a:buFont typeface="Wingdings" charset="2"/>
              <a:buChar char=""/>
            </a:pPr>
            <a:r>
              <a:rPr lang="en-GB"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080" cy="1144440"/>
          </a:xfrm>
          <a:prstGeom prst="rect">
            <a:avLst/>
          </a:prstGeom>
        </p:spPr>
        <p:txBody>
          <a:bodyPr lIns="0" tIns="0" rIns="0" bIns="0" anchor="ctr">
            <a:noAutofit/>
          </a:bodyPr>
          <a:lstStyle/>
          <a:p>
            <a:pPr algn="ctr"/>
            <a:r>
              <a:rPr lang="en-GB" sz="1800" b="0" strike="noStrike" spc="-1">
                <a:latin typeface="Arial"/>
              </a:rPr>
              <a:t>Click to edit the title text format</a:t>
            </a:r>
          </a:p>
        </p:txBody>
      </p:sp>
      <p:sp>
        <p:nvSpPr>
          <p:cNvPr id="77" name="PlaceHolder 2"/>
          <p:cNvSpPr>
            <a:spLocks noGrp="1"/>
          </p:cNvSpPr>
          <p:nvPr>
            <p:ph type="body"/>
          </p:nvPr>
        </p:nvSpPr>
        <p:spPr>
          <a:xfrm>
            <a:off x="609480" y="1604520"/>
            <a:ext cx="5353920" cy="3976920"/>
          </a:xfrm>
          <a:prstGeom prst="rect">
            <a:avLst/>
          </a:prstGeom>
        </p:spPr>
        <p:txBody>
          <a:bodyPr lIns="0" tIns="0" rIns="0" bIns="0">
            <a:normAutofit/>
          </a:bodyPr>
          <a:lstStyle/>
          <a:p>
            <a:pPr marL="432000" indent="-324000" algn="ctr">
              <a:spcBef>
                <a:spcPts val="1417"/>
              </a:spcBef>
              <a:buClr>
                <a:srgbClr val="000000"/>
              </a:buClr>
              <a:buSzPct val="45000"/>
              <a:buFont typeface="Wingdings" charset="2"/>
              <a:buChar char=""/>
            </a:pPr>
            <a:r>
              <a:rPr lang="en-GB" sz="1800" b="0" strike="noStrike" spc="-1">
                <a:latin typeface="Arial"/>
              </a:rPr>
              <a:t>Click to edit the outline text format</a:t>
            </a:r>
          </a:p>
          <a:p>
            <a:pPr marL="864000" lvl="1" indent="-324000" algn="ctr">
              <a:spcBef>
                <a:spcPts val="1134"/>
              </a:spcBef>
              <a:buClr>
                <a:srgbClr val="000000"/>
              </a:buClr>
              <a:buSzPct val="75000"/>
              <a:buFont typeface="Symbol" charset="2"/>
              <a:buChar char=""/>
            </a:pPr>
            <a:r>
              <a:rPr lang="en-GB" sz="1800" b="0" strike="noStrike" spc="-1">
                <a:latin typeface="Arial"/>
              </a:rPr>
              <a:t>Second Outline Level</a:t>
            </a:r>
          </a:p>
          <a:p>
            <a:pPr marL="1296000" lvl="2" indent="-288000" algn="ctr">
              <a:spcBef>
                <a:spcPts val="850"/>
              </a:spcBef>
              <a:buClr>
                <a:srgbClr val="000000"/>
              </a:buClr>
              <a:buSzPct val="45000"/>
              <a:buFont typeface="Wingdings" charset="2"/>
              <a:buChar char=""/>
            </a:pPr>
            <a:r>
              <a:rPr lang="en-GB" sz="1800" b="0" strike="noStrike" spc="-1">
                <a:latin typeface="Arial"/>
              </a:rPr>
              <a:t>Third Outline Level</a:t>
            </a:r>
          </a:p>
          <a:p>
            <a:pPr marL="1728000" lvl="3" indent="-216000" algn="ctr">
              <a:spcBef>
                <a:spcPts val="567"/>
              </a:spcBef>
              <a:buClr>
                <a:srgbClr val="000000"/>
              </a:buClr>
              <a:buSzPct val="75000"/>
              <a:buFont typeface="Symbol" charset="2"/>
              <a:buChar char=""/>
            </a:pPr>
            <a:r>
              <a:rPr lang="en-GB" sz="1800" b="0" strike="noStrike" spc="-1">
                <a:latin typeface="Arial"/>
              </a:rPr>
              <a:t>Fourth Outline Level</a:t>
            </a:r>
          </a:p>
          <a:p>
            <a:pPr marL="2160000" lvl="4" indent="-216000" algn="ctr">
              <a:spcBef>
                <a:spcPts val="283"/>
              </a:spcBef>
              <a:buClr>
                <a:srgbClr val="000000"/>
              </a:buClr>
              <a:buSzPct val="45000"/>
              <a:buFont typeface="Wingdings" charset="2"/>
              <a:buChar char=""/>
            </a:pPr>
            <a:r>
              <a:rPr lang="en-GB" sz="1800" b="0" strike="noStrike" spc="-1">
                <a:latin typeface="Arial"/>
              </a:rPr>
              <a:t>Fifth Outline Level</a:t>
            </a:r>
          </a:p>
          <a:p>
            <a:pPr marL="2592000" lvl="5" indent="-216000" algn="ctr">
              <a:spcBef>
                <a:spcPts val="283"/>
              </a:spcBef>
              <a:buClr>
                <a:srgbClr val="000000"/>
              </a:buClr>
              <a:buSzPct val="45000"/>
              <a:buFont typeface="Wingdings" charset="2"/>
              <a:buChar char=""/>
            </a:pPr>
            <a:r>
              <a:rPr lang="en-GB" sz="1800" b="0" strike="noStrike" spc="-1">
                <a:latin typeface="Arial"/>
              </a:rPr>
              <a:t>Sixth Outline Level</a:t>
            </a:r>
          </a:p>
          <a:p>
            <a:pPr marL="3024000" lvl="6" indent="-216000" algn="ctr">
              <a:spcBef>
                <a:spcPts val="283"/>
              </a:spcBef>
              <a:buClr>
                <a:srgbClr val="000000"/>
              </a:buClr>
              <a:buSzPct val="45000"/>
              <a:buFont typeface="Wingdings" charset="2"/>
              <a:buChar char=""/>
            </a:pPr>
            <a:r>
              <a:rPr lang="en-GB" sz="1800" b="0" strike="noStrike" spc="-1">
                <a:latin typeface="Arial"/>
              </a:rPr>
              <a:t>Seventh Outline Level</a:t>
            </a:r>
          </a:p>
        </p:txBody>
      </p:sp>
      <p:sp>
        <p:nvSpPr>
          <p:cNvPr id="78" name="PlaceHolder 3"/>
          <p:cNvSpPr>
            <a:spLocks noGrp="1"/>
          </p:cNvSpPr>
          <p:nvPr>
            <p:ph type="body"/>
          </p:nvPr>
        </p:nvSpPr>
        <p:spPr>
          <a:xfrm>
            <a:off x="6231960" y="1604520"/>
            <a:ext cx="5353920" cy="3976920"/>
          </a:xfrm>
          <a:prstGeom prst="rect">
            <a:avLst/>
          </a:prstGeom>
        </p:spPr>
        <p:txBody>
          <a:bodyPr lIns="0" tIns="0" rIns="0" bIns="0">
            <a:normAutofit/>
          </a:bodyPr>
          <a:lstStyle/>
          <a:p>
            <a:pPr marL="432000" indent="-324000" algn="ctr">
              <a:spcBef>
                <a:spcPts val="1417"/>
              </a:spcBef>
              <a:buClr>
                <a:srgbClr val="000000"/>
              </a:buClr>
              <a:buSzPct val="45000"/>
              <a:buFont typeface="Wingdings" charset="2"/>
              <a:buChar char=""/>
            </a:pPr>
            <a:r>
              <a:rPr lang="en-GB" sz="1800" b="0" strike="noStrike" spc="-1">
                <a:latin typeface="Arial"/>
              </a:rPr>
              <a:t>Click to edit the outline text format</a:t>
            </a:r>
          </a:p>
          <a:p>
            <a:pPr marL="864000" lvl="1" indent="-324000" algn="ctr">
              <a:spcBef>
                <a:spcPts val="1134"/>
              </a:spcBef>
              <a:buClr>
                <a:srgbClr val="000000"/>
              </a:buClr>
              <a:buSzPct val="75000"/>
              <a:buFont typeface="Symbol" charset="2"/>
              <a:buChar char=""/>
            </a:pPr>
            <a:r>
              <a:rPr lang="en-GB" sz="1800" b="0" strike="noStrike" spc="-1">
                <a:latin typeface="Arial"/>
              </a:rPr>
              <a:t>Second Outline Level</a:t>
            </a:r>
          </a:p>
          <a:p>
            <a:pPr marL="1296000" lvl="2" indent="-288000" algn="ctr">
              <a:spcBef>
                <a:spcPts val="850"/>
              </a:spcBef>
              <a:buClr>
                <a:srgbClr val="000000"/>
              </a:buClr>
              <a:buSzPct val="45000"/>
              <a:buFont typeface="Wingdings" charset="2"/>
              <a:buChar char=""/>
            </a:pPr>
            <a:r>
              <a:rPr lang="en-GB" sz="1800" b="0" strike="noStrike" spc="-1">
                <a:latin typeface="Arial"/>
              </a:rPr>
              <a:t>Third Outline Level</a:t>
            </a:r>
          </a:p>
          <a:p>
            <a:pPr marL="1728000" lvl="3" indent="-216000" algn="ctr">
              <a:spcBef>
                <a:spcPts val="567"/>
              </a:spcBef>
              <a:buClr>
                <a:srgbClr val="000000"/>
              </a:buClr>
              <a:buSzPct val="75000"/>
              <a:buFont typeface="Symbol" charset="2"/>
              <a:buChar char=""/>
            </a:pPr>
            <a:r>
              <a:rPr lang="en-GB" sz="1800" b="0" strike="noStrike" spc="-1">
                <a:latin typeface="Arial"/>
              </a:rPr>
              <a:t>Fourth Outline Level</a:t>
            </a:r>
          </a:p>
          <a:p>
            <a:pPr marL="2160000" lvl="4" indent="-216000" algn="ctr">
              <a:spcBef>
                <a:spcPts val="283"/>
              </a:spcBef>
              <a:buClr>
                <a:srgbClr val="000000"/>
              </a:buClr>
              <a:buSzPct val="45000"/>
              <a:buFont typeface="Wingdings" charset="2"/>
              <a:buChar char=""/>
            </a:pPr>
            <a:r>
              <a:rPr lang="en-GB" sz="1800" b="0" strike="noStrike" spc="-1">
                <a:latin typeface="Arial"/>
              </a:rPr>
              <a:t>Fifth Outline Level</a:t>
            </a:r>
          </a:p>
          <a:p>
            <a:pPr marL="2592000" lvl="5" indent="-216000" algn="ctr">
              <a:spcBef>
                <a:spcPts val="283"/>
              </a:spcBef>
              <a:buClr>
                <a:srgbClr val="000000"/>
              </a:buClr>
              <a:buSzPct val="45000"/>
              <a:buFont typeface="Wingdings" charset="2"/>
              <a:buChar char=""/>
            </a:pPr>
            <a:r>
              <a:rPr lang="en-GB" sz="1800" b="0" strike="noStrike" spc="-1">
                <a:latin typeface="Arial"/>
              </a:rPr>
              <a:t>Sixth Outline Level</a:t>
            </a:r>
          </a:p>
          <a:p>
            <a:pPr marL="3024000" lvl="6" indent="-216000" algn="ctr">
              <a:spcBef>
                <a:spcPts val="283"/>
              </a:spcBef>
              <a:buClr>
                <a:srgbClr val="000000"/>
              </a:buClr>
              <a:buSzPct val="45000"/>
              <a:buFont typeface="Wingdings" charset="2"/>
              <a:buChar char=""/>
            </a:pPr>
            <a:r>
              <a:rPr lang="en-GB"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GB" sz="4400" b="0" strike="noStrike" spc="-1">
                <a:latin typeface="Arial"/>
              </a:rPr>
              <a:t>Click to edit the title text format</a:t>
            </a:r>
          </a:p>
        </p:txBody>
      </p:sp>
      <p:sp>
        <p:nvSpPr>
          <p:cNvPr id="116"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GB"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GB" sz="2800" b="0" strike="noStrike" spc="-1">
                <a:latin typeface="Arial"/>
              </a:rPr>
              <a:t>Second Outline Level</a:t>
            </a:r>
          </a:p>
          <a:p>
            <a:pPr marL="1296000" lvl="2" indent="-288000">
              <a:spcBef>
                <a:spcPts val="850"/>
              </a:spcBef>
              <a:buClr>
                <a:srgbClr val="000000"/>
              </a:buClr>
              <a:buSzPct val="45000"/>
              <a:buFont typeface="Wingdings" charset="2"/>
              <a:buChar char=""/>
            </a:pPr>
            <a:r>
              <a:rPr lang="en-GB" sz="2400" b="0" strike="noStrike" spc="-1">
                <a:latin typeface="Arial"/>
              </a:rPr>
              <a:t>Third Outline Level</a:t>
            </a:r>
          </a:p>
          <a:p>
            <a:pPr marL="1728000" lvl="3" indent="-216000">
              <a:spcBef>
                <a:spcPts val="567"/>
              </a:spcBef>
              <a:buClr>
                <a:srgbClr val="000000"/>
              </a:buClr>
              <a:buSzPct val="75000"/>
              <a:buFont typeface="Symbol" charset="2"/>
              <a:buChar char=""/>
            </a:pPr>
            <a:r>
              <a:rPr lang="en-GB" sz="2000" b="0" strike="noStrike" spc="-1">
                <a:latin typeface="Arial"/>
              </a:rPr>
              <a:t>Fourth Outline Level</a:t>
            </a:r>
          </a:p>
          <a:p>
            <a:pPr marL="2160000" lvl="4" indent="-216000">
              <a:spcBef>
                <a:spcPts val="283"/>
              </a:spcBef>
              <a:buClr>
                <a:srgbClr val="000000"/>
              </a:buClr>
              <a:buSzPct val="45000"/>
              <a:buFont typeface="Wingdings" charset="2"/>
              <a:buChar char=""/>
            </a:pPr>
            <a:r>
              <a:rPr lang="en-GB" sz="2000" b="0" strike="noStrike" spc="-1">
                <a:latin typeface="Arial"/>
              </a:rPr>
              <a:t>Fifth Outline Level</a:t>
            </a:r>
          </a:p>
          <a:p>
            <a:pPr marL="2592000" lvl="5" indent="-216000">
              <a:spcBef>
                <a:spcPts val="283"/>
              </a:spcBef>
              <a:buClr>
                <a:srgbClr val="000000"/>
              </a:buClr>
              <a:buSzPct val="45000"/>
              <a:buFont typeface="Wingdings" charset="2"/>
              <a:buChar char=""/>
            </a:pPr>
            <a:r>
              <a:rPr lang="en-GB" sz="2000" b="0" strike="noStrike" spc="-1">
                <a:latin typeface="Arial"/>
              </a:rPr>
              <a:t>Sixth Outline Level</a:t>
            </a:r>
          </a:p>
          <a:p>
            <a:pPr marL="3024000" lvl="6" indent="-216000">
              <a:spcBef>
                <a:spcPts val="283"/>
              </a:spcBef>
              <a:buClr>
                <a:srgbClr val="000000"/>
              </a:buClr>
              <a:buSzPct val="45000"/>
              <a:buFont typeface="Wingdings" charset="2"/>
              <a:buChar char=""/>
            </a:pPr>
            <a:r>
              <a:rPr lang="en-GB"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GB" sz="4400" b="0" strike="noStrike" spc="-1">
                <a:latin typeface="Arial"/>
              </a:rPr>
              <a:t>Click to edit the title text format</a:t>
            </a:r>
          </a:p>
        </p:txBody>
      </p:sp>
      <p:sp>
        <p:nvSpPr>
          <p:cNvPr id="154"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GB"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GB" sz="2800" b="0" strike="noStrike" spc="-1">
                <a:latin typeface="Arial"/>
              </a:rPr>
              <a:t>Second Outline Level</a:t>
            </a:r>
          </a:p>
          <a:p>
            <a:pPr marL="1296000" lvl="2" indent="-288000">
              <a:spcBef>
                <a:spcPts val="850"/>
              </a:spcBef>
              <a:buClr>
                <a:srgbClr val="000000"/>
              </a:buClr>
              <a:buSzPct val="45000"/>
              <a:buFont typeface="Wingdings" charset="2"/>
              <a:buChar char=""/>
            </a:pPr>
            <a:r>
              <a:rPr lang="en-GB" sz="2400" b="0" strike="noStrike" spc="-1">
                <a:latin typeface="Arial"/>
              </a:rPr>
              <a:t>Third Outline Level</a:t>
            </a:r>
          </a:p>
          <a:p>
            <a:pPr marL="1728000" lvl="3" indent="-216000">
              <a:spcBef>
                <a:spcPts val="567"/>
              </a:spcBef>
              <a:buClr>
                <a:srgbClr val="000000"/>
              </a:buClr>
              <a:buSzPct val="75000"/>
              <a:buFont typeface="Symbol" charset="2"/>
              <a:buChar char=""/>
            </a:pPr>
            <a:r>
              <a:rPr lang="en-GB" sz="2000" b="0" strike="noStrike" spc="-1">
                <a:latin typeface="Arial"/>
              </a:rPr>
              <a:t>Fourth Outline Level</a:t>
            </a:r>
          </a:p>
          <a:p>
            <a:pPr marL="2160000" lvl="4" indent="-216000">
              <a:spcBef>
                <a:spcPts val="283"/>
              </a:spcBef>
              <a:buClr>
                <a:srgbClr val="000000"/>
              </a:buClr>
              <a:buSzPct val="45000"/>
              <a:buFont typeface="Wingdings" charset="2"/>
              <a:buChar char=""/>
            </a:pPr>
            <a:r>
              <a:rPr lang="en-GB" sz="2000" b="0" strike="noStrike" spc="-1">
                <a:latin typeface="Arial"/>
              </a:rPr>
              <a:t>Fifth Outline Level</a:t>
            </a:r>
          </a:p>
          <a:p>
            <a:pPr marL="2592000" lvl="5" indent="-216000">
              <a:spcBef>
                <a:spcPts val="283"/>
              </a:spcBef>
              <a:buClr>
                <a:srgbClr val="000000"/>
              </a:buClr>
              <a:buSzPct val="45000"/>
              <a:buFont typeface="Wingdings" charset="2"/>
              <a:buChar char=""/>
            </a:pPr>
            <a:r>
              <a:rPr lang="en-GB" sz="2000" b="0" strike="noStrike" spc="-1">
                <a:latin typeface="Arial"/>
              </a:rPr>
              <a:t>Sixth Outline Level</a:t>
            </a:r>
          </a:p>
          <a:p>
            <a:pPr marL="3024000" lvl="6" indent="-216000">
              <a:spcBef>
                <a:spcPts val="283"/>
              </a:spcBef>
              <a:buClr>
                <a:srgbClr val="000000"/>
              </a:buClr>
              <a:buSzPct val="45000"/>
              <a:buFont typeface="Wingdings" charset="2"/>
              <a:buChar char=""/>
            </a:pPr>
            <a:r>
              <a:rPr lang="en-GB"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1007280" y="1281240"/>
            <a:ext cx="10058400" cy="262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ctr">
              <a:lnSpc>
                <a:spcPct val="90000"/>
              </a:lnSpc>
            </a:pPr>
            <a:r>
              <a:rPr lang="en-US" sz="4800" b="0" strike="noStrike" spc="-1">
                <a:solidFill>
                  <a:srgbClr val="000000"/>
                </a:solidFill>
                <a:latin typeface="Calibri Light"/>
                <a:ea typeface="DejaVu Sans"/>
              </a:rPr>
              <a:t>Embedded System for Real-time Medical Data Monitoring, Collection and Medication Administration</a:t>
            </a:r>
            <a:r>
              <a:t/>
            </a:r>
            <a:br/>
            <a:r>
              <a:rPr lang="en-US" sz="2400" b="0" i="1" strike="noStrike" spc="-1">
                <a:solidFill>
                  <a:srgbClr val="000000"/>
                </a:solidFill>
                <a:latin typeface="Calibri Light"/>
                <a:ea typeface="DejaVu Sans"/>
              </a:rPr>
              <a:t>(Internet Programming Project)</a:t>
            </a:r>
            <a:endParaRPr lang="en-GB" sz="2400" b="0" strike="noStrike" spc="-1">
              <a:latin typeface="Arial"/>
            </a:endParaRPr>
          </a:p>
        </p:txBody>
      </p:sp>
      <p:sp>
        <p:nvSpPr>
          <p:cNvPr id="192" name="CustomShape 2"/>
          <p:cNvSpPr/>
          <p:nvPr/>
        </p:nvSpPr>
        <p:spPr>
          <a:xfrm>
            <a:off x="2679480" y="4810320"/>
            <a:ext cx="6828480" cy="1815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ctr">
              <a:lnSpc>
                <a:spcPct val="90000"/>
              </a:lnSpc>
              <a:spcBef>
                <a:spcPts val="1001"/>
              </a:spcBef>
            </a:pPr>
            <a:r>
              <a:rPr lang="en-US" sz="2400" b="0" strike="noStrike" spc="-1">
                <a:solidFill>
                  <a:srgbClr val="000000"/>
                </a:solidFill>
                <a:latin typeface="Calibri"/>
                <a:ea typeface="DejaVu Sans"/>
              </a:rPr>
              <a:t>Ulvi Bajarani and Gwendolyn Poulos</a:t>
            </a:r>
            <a:endParaRPr lang="en-GB" sz="2400" b="0" strike="noStrike" spc="-1">
              <a:latin typeface="Arial"/>
            </a:endParaRPr>
          </a:p>
          <a:p>
            <a:pPr algn="ctr">
              <a:lnSpc>
                <a:spcPct val="90000"/>
              </a:lnSpc>
              <a:spcBef>
                <a:spcPts val="1001"/>
              </a:spcBef>
            </a:pPr>
            <a:r>
              <a:rPr lang="en-US" sz="2400" b="0" strike="noStrike" spc="-1">
                <a:solidFill>
                  <a:srgbClr val="000000"/>
                </a:solidFill>
                <a:latin typeface="Calibri"/>
                <a:ea typeface="DejaVu Sans"/>
              </a:rPr>
              <a:t>Summer 2020</a:t>
            </a:r>
            <a:endParaRPr lang="en-GB" sz="2400" b="0" strike="noStrike" spc="-1">
              <a:latin typeface="Arial"/>
            </a:endParaRPr>
          </a:p>
          <a:p>
            <a:pPr algn="ctr">
              <a:lnSpc>
                <a:spcPct val="90000"/>
              </a:lnSpc>
              <a:spcBef>
                <a:spcPts val="1001"/>
              </a:spcBef>
            </a:pPr>
            <a:endParaRPr lang="en-GB" sz="2400" b="0" strike="noStrike" spc="-1">
              <a:latin typeface="Arial"/>
            </a:endParaRPr>
          </a:p>
          <a:p>
            <a:pPr algn="ctr">
              <a:lnSpc>
                <a:spcPct val="90000"/>
              </a:lnSpc>
              <a:spcBef>
                <a:spcPts val="1001"/>
              </a:spcBef>
            </a:pPr>
            <a:r>
              <a:rPr lang="en-US" sz="2400" b="0" strike="noStrike" spc="-1">
                <a:solidFill>
                  <a:srgbClr val="000000"/>
                </a:solidFill>
                <a:latin typeface="Calibri"/>
                <a:ea typeface="DejaVu Sans"/>
              </a:rPr>
              <a:t>The University of Texas Rio Grande Valley</a:t>
            </a:r>
            <a:endParaRPr lang="en-GB" sz="2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CustomShape 1"/>
          <p:cNvSpPr/>
          <p:nvPr/>
        </p:nvSpPr>
        <p:spPr>
          <a:xfrm rot="21591600">
            <a:off x="429840" y="-6120"/>
            <a:ext cx="11589480" cy="1069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4400" b="1" strike="noStrike" spc="-1">
                <a:solidFill>
                  <a:srgbClr val="000000"/>
                </a:solidFill>
                <a:latin typeface="Calibri Light"/>
                <a:ea typeface="DejaVu Sans"/>
              </a:rPr>
              <a:t>PHP Code Snippets for synchronization (Android)</a:t>
            </a:r>
            <a:endParaRPr lang="en-GB" sz="4400" b="0" strike="noStrike" spc="-1">
              <a:latin typeface="Arial"/>
            </a:endParaRPr>
          </a:p>
        </p:txBody>
      </p:sp>
      <p:sp>
        <p:nvSpPr>
          <p:cNvPr id="218" name="CustomShape 2"/>
          <p:cNvSpPr/>
          <p:nvPr/>
        </p:nvSpPr>
        <p:spPr>
          <a:xfrm>
            <a:off x="127080" y="1054080"/>
            <a:ext cx="11661480" cy="5718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GB" sz="1800" b="0" strike="noStrike" spc="-1">
                <a:solidFill>
                  <a:srgbClr val="000000"/>
                </a:solidFill>
                <a:latin typeface="Arial"/>
                <a:ea typeface="DejaVu Sans"/>
              </a:rPr>
              <a:t>if ($stmt = $mysqli-&gt;prepare("UPDATE SensorsAndActuators set DeviceStatus=? where DevID = 'LED1'")) { //update LED1                    </a:t>
            </a:r>
            <a:endParaRPr lang="en-GB" sz="1800" b="0" strike="noStrike" spc="-1">
              <a:latin typeface="Arial"/>
            </a:endParaRPr>
          </a:p>
          <a:p>
            <a:pPr>
              <a:lnSpc>
                <a:spcPct val="100000"/>
              </a:lnSpc>
            </a:pPr>
            <a:r>
              <a:rPr lang="en-GB" sz="1800" b="0" strike="noStrike" spc="-1">
                <a:solidFill>
                  <a:srgbClr val="000000"/>
                </a:solidFill>
                <a:latin typeface="Arial"/>
                <a:ea typeface="DejaVu Sans"/>
              </a:rPr>
              <a:t>							$stmt-&gt;bind_param('i', $in_LED1); $stmt-&gt;execute();</a:t>
            </a:r>
            <a:endParaRPr lang="en-GB" sz="1800" b="0" strike="noStrike" spc="-1">
              <a:latin typeface="Arial"/>
            </a:endParaRPr>
          </a:p>
          <a:p>
            <a:pPr>
              <a:lnSpc>
                <a:spcPct val="100000"/>
              </a:lnSpc>
            </a:pPr>
            <a:r>
              <a:rPr lang="en-GB" sz="1800" b="0" strike="noStrike" spc="-1">
                <a:solidFill>
                  <a:srgbClr val="000000"/>
                </a:solidFill>
                <a:latin typeface="Arial"/>
                <a:ea typeface="DejaVu Sans"/>
              </a:rPr>
              <a:t>							if($in_LED1==1){</a:t>
            </a:r>
            <a:endParaRPr lang="en-GB" sz="1800" b="0" strike="noStrike" spc="-1">
              <a:latin typeface="Arial"/>
            </a:endParaRPr>
          </a:p>
          <a:p>
            <a:pPr>
              <a:lnSpc>
                <a:spcPct val="100000"/>
              </a:lnSpc>
            </a:pPr>
            <a:r>
              <a:rPr lang="en-GB" sz="1800" b="0" strike="noStrike" spc="-1">
                <a:solidFill>
                  <a:srgbClr val="000000"/>
                </a:solidFill>
                <a:latin typeface="Arial"/>
                <a:ea typeface="DejaVu Sans"/>
              </a:rPr>
              <a:t>							    $check=1;							    </a:t>
            </a:r>
            <a:endParaRPr lang="en-GB" sz="1800" b="0" strike="noStrike" spc="-1">
              <a:latin typeface="Arial"/>
            </a:endParaRPr>
          </a:p>
          <a:p>
            <a:pPr>
              <a:lnSpc>
                <a:spcPct val="100000"/>
              </a:lnSpc>
            </a:pPr>
            <a:r>
              <a:rPr lang="en-GB" sz="1800" b="0" strike="noStrike" spc="-1">
                <a:solidFill>
                  <a:srgbClr val="000000"/>
                </a:solidFill>
                <a:latin typeface="Arial"/>
                <a:ea typeface="DejaVu Sans"/>
              </a:rPr>
              <a:t>							}</a:t>
            </a:r>
            <a:endParaRPr lang="en-GB" sz="1800" b="0" strike="noStrike" spc="-1">
              <a:latin typeface="Arial"/>
            </a:endParaRPr>
          </a:p>
          <a:p>
            <a:pPr>
              <a:lnSpc>
                <a:spcPct val="100000"/>
              </a:lnSpc>
            </a:pPr>
            <a:r>
              <a:rPr lang="en-GB" sz="1800" b="0" strike="noStrike" spc="-1">
                <a:solidFill>
                  <a:srgbClr val="000000"/>
                </a:solidFill>
                <a:latin typeface="Arial"/>
                <a:ea typeface="DejaVu Sans"/>
              </a:rPr>
              <a:t>						} </a:t>
            </a:r>
            <a:endParaRPr lang="en-GB" sz="1800" b="0" strike="noStrike" spc="-1">
              <a:latin typeface="Arial"/>
            </a:endParaRPr>
          </a:p>
          <a:p>
            <a:pPr>
              <a:lnSpc>
                <a:spcPct val="100000"/>
              </a:lnSpc>
            </a:pPr>
            <a:r>
              <a:rPr lang="en-GB" sz="1800" b="0" strike="noStrike" spc="-1">
                <a:solidFill>
                  <a:srgbClr val="000000"/>
                </a:solidFill>
                <a:latin typeface="Arial"/>
                <a:ea typeface="DejaVu Sans"/>
              </a:rPr>
              <a:t>						else {$error=1;}       </a:t>
            </a:r>
            <a:endParaRPr lang="en-GB" sz="1800" b="0" strike="noStrike" spc="-1">
              <a:latin typeface="Arial"/>
            </a:endParaRPr>
          </a:p>
          <a:p>
            <a:pPr>
              <a:lnSpc>
                <a:spcPct val="100000"/>
              </a:lnSpc>
            </a:pPr>
            <a:r>
              <a:rPr lang="en-GB" sz="1800" b="0" strike="noStrike" spc="-1">
                <a:solidFill>
                  <a:srgbClr val="000000"/>
                </a:solidFill>
                <a:latin typeface="Arial"/>
                <a:ea typeface="DejaVu Sans"/>
              </a:rPr>
              <a:t>						$stmt-&gt;close(); </a:t>
            </a:r>
            <a:endParaRPr lang="en-GB" sz="1800" b="0" strike="noStrike" spc="-1">
              <a:latin typeface="Arial"/>
            </a:endParaRPr>
          </a:p>
          <a:p>
            <a:pPr>
              <a:lnSpc>
                <a:spcPct val="100000"/>
              </a:lnSpc>
            </a:pPr>
            <a:r>
              <a:rPr lang="en-GB" sz="1800" b="0" strike="noStrike" spc="-1">
                <a:solidFill>
                  <a:srgbClr val="000000"/>
                </a:solidFill>
                <a:latin typeface="Arial"/>
                <a:ea typeface="DejaVu Sans"/>
              </a:rPr>
              <a:t>						if($check==1){</a:t>
            </a:r>
            <a:endParaRPr lang="en-GB" sz="1800" b="0" strike="noStrike" spc="-1">
              <a:latin typeface="Arial"/>
            </a:endParaRPr>
          </a:p>
          <a:p>
            <a:pPr>
              <a:lnSpc>
                <a:spcPct val="100000"/>
              </a:lnSpc>
            </a:pPr>
            <a:r>
              <a:rPr lang="en-GB" sz="1800" b="0" strike="noStrike" spc="-1">
                <a:solidFill>
                  <a:srgbClr val="000000"/>
                </a:solidFill>
                <a:latin typeface="Arial"/>
                <a:ea typeface="DejaVu Sans"/>
              </a:rPr>
              <a:t>						    if ($stmt = $mysqli-&gt;prepare("INSERT INTO TransactionalLogs(TimestampInfo,MessageID,DataInformation) VALUES(?,?,?)")) { //Insert into log</a:t>
            </a:r>
            <a:endParaRPr lang="en-GB" sz="1800" b="0" strike="noStrike" spc="-1">
              <a:latin typeface="Arial"/>
            </a:endParaRPr>
          </a:p>
          <a:p>
            <a:pPr>
              <a:lnSpc>
                <a:spcPct val="100000"/>
              </a:lnSpc>
            </a:pPr>
            <a:r>
              <a:rPr lang="en-GB" sz="1800" b="0" strike="noStrike" spc="-1">
                <a:solidFill>
                  <a:srgbClr val="000000"/>
                </a:solidFill>
                <a:latin typeface="Arial"/>
                <a:ea typeface="DejaVu Sans"/>
              </a:rPr>
              <a:t>						        $id='13';</a:t>
            </a:r>
            <a:endParaRPr lang="en-GB" sz="1800" b="0" strike="noStrike" spc="-1">
              <a:latin typeface="Arial"/>
            </a:endParaRPr>
          </a:p>
          <a:p>
            <a:pPr>
              <a:lnSpc>
                <a:spcPct val="100000"/>
              </a:lnSpc>
            </a:pPr>
            <a:r>
              <a:rPr lang="en-GB" sz="1800" b="0" strike="noStrike" spc="-1">
                <a:solidFill>
                  <a:srgbClr val="000000"/>
                </a:solidFill>
                <a:latin typeface="Arial"/>
                <a:ea typeface="DejaVu Sans"/>
              </a:rPr>
              <a:t>						        date_default_timezone_set("America/Chicago");</a:t>
            </a:r>
            <a:endParaRPr lang="en-GB" sz="1800" b="0" strike="noStrike" spc="-1">
              <a:latin typeface="Arial"/>
            </a:endParaRPr>
          </a:p>
          <a:p>
            <a:pPr>
              <a:lnSpc>
                <a:spcPct val="100000"/>
              </a:lnSpc>
            </a:pPr>
            <a:r>
              <a:rPr lang="en-GB" sz="1800" b="0" strike="noStrike" spc="-1">
                <a:solidFill>
                  <a:srgbClr val="000000"/>
                </a:solidFill>
                <a:latin typeface="Arial"/>
                <a:ea typeface="DejaVu Sans"/>
              </a:rPr>
              <a:t>                                $date=date("Y-m-d H:i:s");</a:t>
            </a:r>
            <a:endParaRPr lang="en-GB" sz="1800" b="0" strike="noStrike" spc="-1">
              <a:latin typeface="Arial"/>
            </a:endParaRPr>
          </a:p>
          <a:p>
            <a:pPr>
              <a:lnSpc>
                <a:spcPct val="100000"/>
              </a:lnSpc>
            </a:pPr>
            <a:r>
              <a:rPr lang="en-GB" sz="1800" b="0" strike="noStrike" spc="-1">
                <a:solidFill>
                  <a:srgbClr val="000000"/>
                </a:solidFill>
                <a:latin typeface="Arial"/>
                <a:ea typeface="DejaVu Sans"/>
              </a:rPr>
              <a:t>							    $stmt-&gt;bind_param('sss', $date, $id,$in_username); </a:t>
            </a:r>
            <a:endParaRPr lang="en-GB" sz="1800" b="0" strike="noStrike" spc="-1">
              <a:latin typeface="Arial"/>
            </a:endParaRPr>
          </a:p>
          <a:p>
            <a:pPr>
              <a:lnSpc>
                <a:spcPct val="100000"/>
              </a:lnSpc>
            </a:pPr>
            <a:r>
              <a:rPr lang="en-GB" sz="1800" b="0" strike="noStrike" spc="-1">
                <a:solidFill>
                  <a:srgbClr val="000000"/>
                </a:solidFill>
                <a:latin typeface="Arial"/>
                <a:ea typeface="DejaVu Sans"/>
              </a:rPr>
              <a:t>							    $stmt→execute(); }</a:t>
            </a:r>
            <a:endParaRPr lang="en-GB" sz="1800" b="0" strike="noStrike" spc="-1">
              <a:latin typeface="Arial"/>
            </a:endParaRPr>
          </a:p>
          <a:p>
            <a:pPr>
              <a:lnSpc>
                <a:spcPct val="100000"/>
              </a:lnSpc>
            </a:pPr>
            <a:r>
              <a:rPr lang="en-GB" sz="1800" b="0" strike="noStrike" spc="-1">
                <a:solidFill>
                  <a:srgbClr val="000000"/>
                </a:solidFill>
                <a:latin typeface="Arial"/>
                <a:ea typeface="DejaVu Sans"/>
              </a:rPr>
              <a:t>						    $stmt-&gt;close();</a:t>
            </a:r>
            <a:endParaRPr lang="en-GB" sz="1800" b="0" strike="noStrike" spc="-1">
              <a:latin typeface="Arial"/>
            </a:endParaRPr>
          </a:p>
          <a:p>
            <a:pPr>
              <a:lnSpc>
                <a:spcPct val="100000"/>
              </a:lnSpc>
            </a:pPr>
            <a:r>
              <a:rPr lang="en-GB" sz="1800" b="0" strike="noStrike" spc="-1">
                <a:solidFill>
                  <a:srgbClr val="000000"/>
                </a:solidFill>
                <a:latin typeface="Arial"/>
                <a:ea typeface="DejaVu Sans"/>
              </a:rPr>
              <a:t>						    $check=0; }</a:t>
            </a:r>
            <a:endParaRPr lang="en-GB" sz="1800" b="0" strike="noStrike" spc="-1">
              <a:latin typeface="Arial"/>
            </a:endParaRPr>
          </a:p>
        </p:txBody>
      </p:sp>
      <p:sp>
        <p:nvSpPr>
          <p:cNvPr id="219" name="CustomShape 3"/>
          <p:cNvSpPr/>
          <p:nvPr/>
        </p:nvSpPr>
        <p:spPr>
          <a:xfrm>
            <a:off x="185400" y="759960"/>
            <a:ext cx="11373480" cy="34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GB" sz="1800" b="1" strike="noStrike" spc="-1">
                <a:solidFill>
                  <a:srgbClr val="000000"/>
                </a:solidFill>
                <a:latin typeface="Arial"/>
                <a:ea typeface="DejaVu Sans"/>
              </a:rPr>
              <a:t>The part of sync_rpi_android.php, which connects the Python requests in RPi and the website.</a:t>
            </a:r>
            <a:endParaRPr lang="en-GB"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CustomShape 1"/>
          <p:cNvSpPr/>
          <p:nvPr/>
        </p:nvSpPr>
        <p:spPr>
          <a:xfrm>
            <a:off x="776520" y="-388800"/>
            <a:ext cx="10512360" cy="132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4400" b="1" strike="noStrike" spc="-1">
                <a:solidFill>
                  <a:srgbClr val="000000"/>
                </a:solidFill>
                <a:latin typeface="Calibri Light"/>
                <a:ea typeface="DejaVu Sans"/>
              </a:rPr>
              <a:t>Kivy Code Snippets (Android)</a:t>
            </a:r>
            <a:endParaRPr lang="en-GB" sz="4400" b="0" strike="noStrike" spc="-1">
              <a:latin typeface="Arial"/>
            </a:endParaRPr>
          </a:p>
        </p:txBody>
      </p:sp>
      <p:sp>
        <p:nvSpPr>
          <p:cNvPr id="221" name="CustomShape 2"/>
          <p:cNvSpPr/>
          <p:nvPr/>
        </p:nvSpPr>
        <p:spPr>
          <a:xfrm>
            <a:off x="143280" y="576000"/>
            <a:ext cx="11589480" cy="597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GB" sz="1800" b="0" strike="noStrike" spc="-1">
                <a:solidFill>
                  <a:srgbClr val="000000"/>
                </a:solidFill>
                <a:latin typeface="Arial"/>
                <a:ea typeface="Microsoft YaHei"/>
              </a:rPr>
              <a:t>        event = Clock.schedule_interval(partial(self.JSONrequest),5)</a:t>
            </a:r>
            <a:endParaRPr lang="en-GB" sz="1800" b="0" strike="noStrike" spc="-1">
              <a:latin typeface="Arial"/>
            </a:endParaRPr>
          </a:p>
          <a:p>
            <a:pPr>
              <a:lnSpc>
                <a:spcPct val="100000"/>
              </a:lnSpc>
            </a:pPr>
            <a:r>
              <a:rPr lang="en-GB" sz="1800" b="0" strike="noStrike" spc="-1">
                <a:solidFill>
                  <a:srgbClr val="000000"/>
                </a:solidFill>
                <a:latin typeface="Arial"/>
                <a:ea typeface="Microsoft YaHei"/>
              </a:rPr>
              <a:t>…</a:t>
            </a:r>
            <a:endParaRPr lang="en-GB" sz="1800" b="0" strike="noStrike" spc="-1">
              <a:latin typeface="Arial"/>
            </a:endParaRPr>
          </a:p>
          <a:p>
            <a:pPr>
              <a:lnSpc>
                <a:spcPct val="100000"/>
              </a:lnSpc>
            </a:pPr>
            <a:r>
              <a:rPr lang="en-GB" sz="1800" b="0" strike="noStrike" spc="-1">
                <a:solidFill>
                  <a:srgbClr val="000000"/>
                </a:solidFill>
                <a:latin typeface="Arial"/>
                <a:ea typeface="Microsoft YaHei"/>
              </a:rPr>
              <a:t>        data={'username':'Test', 'password':'Tester3','SW1':SW1,'LED1':LED1,'SW2':SW2,'LED2':LED2}</a:t>
            </a:r>
            <a:endParaRPr lang="en-GB" sz="1800" b="0" strike="noStrike" spc="-1">
              <a:latin typeface="Arial"/>
            </a:endParaRPr>
          </a:p>
          <a:p>
            <a:pPr>
              <a:lnSpc>
                <a:spcPct val="100000"/>
              </a:lnSpc>
            </a:pPr>
            <a:r>
              <a:rPr lang="en-GB" sz="1800" b="0" strike="noStrike" spc="-1">
                <a:solidFill>
                  <a:srgbClr val="000000"/>
                </a:solidFill>
                <a:latin typeface="Arial"/>
                <a:ea typeface="Microsoft YaHei"/>
              </a:rPr>
              <a:t>        res=requests.post("https://team2project3342.online/scripts/sync_android_data.php",json=data)</a:t>
            </a:r>
            <a:endParaRPr lang="en-GB" sz="1800" b="0" strike="noStrike" spc="-1">
              <a:latin typeface="Arial"/>
            </a:endParaRPr>
          </a:p>
          <a:p>
            <a:pPr>
              <a:lnSpc>
                <a:spcPct val="100000"/>
              </a:lnSpc>
            </a:pPr>
            <a:r>
              <a:rPr lang="en-GB" sz="1800" b="0" strike="noStrike" spc="-1">
                <a:solidFill>
                  <a:srgbClr val="000000"/>
                </a:solidFill>
                <a:latin typeface="Arial"/>
                <a:ea typeface="Microsoft YaHei"/>
              </a:rPr>
              <a:t>        print(res)</a:t>
            </a:r>
            <a:endParaRPr lang="en-GB" sz="1800" b="0" strike="noStrike" spc="-1">
              <a:latin typeface="Arial"/>
            </a:endParaRPr>
          </a:p>
          <a:p>
            <a:pPr>
              <a:lnSpc>
                <a:spcPct val="100000"/>
              </a:lnSpc>
            </a:pPr>
            <a:r>
              <a:rPr lang="en-GB" sz="1800" b="0" strike="noStrike" spc="-1">
                <a:solidFill>
                  <a:srgbClr val="000000"/>
                </a:solidFill>
                <a:latin typeface="Arial"/>
                <a:ea typeface="Microsoft YaHei"/>
              </a:rPr>
              <a:t>        r=res.json()</a:t>
            </a:r>
            <a:endParaRPr lang="en-GB" sz="1800" b="0" strike="noStrike" spc="-1">
              <a:latin typeface="Arial"/>
            </a:endParaRPr>
          </a:p>
          <a:p>
            <a:pPr>
              <a:lnSpc>
                <a:spcPct val="100000"/>
              </a:lnSpc>
            </a:pPr>
            <a:r>
              <a:rPr lang="en-GB" sz="1800" b="0" strike="noStrike" spc="-1">
                <a:solidFill>
                  <a:srgbClr val="000000"/>
                </a:solidFill>
                <a:latin typeface="Arial"/>
                <a:ea typeface="Microsoft YaHei"/>
              </a:rPr>
              <a:t>        if(SW1!=r['SW1']):</a:t>
            </a:r>
            <a:endParaRPr lang="en-GB" sz="1800" b="0" strike="noStrike" spc="-1">
              <a:latin typeface="Arial"/>
            </a:endParaRPr>
          </a:p>
          <a:p>
            <a:pPr>
              <a:lnSpc>
                <a:spcPct val="100000"/>
              </a:lnSpc>
            </a:pPr>
            <a:r>
              <a:rPr lang="en-GB" sz="1800" b="0" strike="noStrike" spc="-1">
                <a:solidFill>
                  <a:srgbClr val="000000"/>
                </a:solidFill>
                <a:latin typeface="Arial"/>
                <a:ea typeface="Microsoft YaHei"/>
              </a:rPr>
              <a:t>           print("Changing SW1 status to the value in the database.")</a:t>
            </a:r>
            <a:endParaRPr lang="en-GB" sz="1800" b="0" strike="noStrike" spc="-1">
              <a:latin typeface="Arial"/>
            </a:endParaRPr>
          </a:p>
          <a:p>
            <a:pPr>
              <a:lnSpc>
                <a:spcPct val="100000"/>
              </a:lnSpc>
            </a:pPr>
            <a:r>
              <a:rPr lang="en-GB" sz="1800" b="0" strike="noStrike" spc="-1">
                <a:solidFill>
                  <a:srgbClr val="000000"/>
                </a:solidFill>
                <a:latin typeface="Arial"/>
                <a:ea typeface="Microsoft YaHei"/>
              </a:rPr>
              <a:t>           if self.sw1.active==True:</a:t>
            </a:r>
            <a:endParaRPr lang="en-GB" sz="1800" b="0" strike="noStrike" spc="-1">
              <a:latin typeface="Arial"/>
            </a:endParaRPr>
          </a:p>
          <a:p>
            <a:pPr>
              <a:lnSpc>
                <a:spcPct val="100000"/>
              </a:lnSpc>
            </a:pPr>
            <a:r>
              <a:rPr lang="en-GB" sz="1800" b="0" strike="noStrike" spc="-1">
                <a:solidFill>
                  <a:srgbClr val="000000"/>
                </a:solidFill>
                <a:latin typeface="Arial"/>
                <a:ea typeface="Microsoft YaHei"/>
              </a:rPr>
              <a:t>               self.sw1.active=False</a:t>
            </a:r>
            <a:endParaRPr lang="en-GB" sz="1800" b="0" strike="noStrike" spc="-1">
              <a:latin typeface="Arial"/>
            </a:endParaRPr>
          </a:p>
          <a:p>
            <a:pPr>
              <a:lnSpc>
                <a:spcPct val="100000"/>
              </a:lnSpc>
            </a:pPr>
            <a:r>
              <a:rPr lang="en-GB" sz="1800" b="0" strike="noStrike" spc="-1">
                <a:solidFill>
                  <a:srgbClr val="000000"/>
                </a:solidFill>
                <a:latin typeface="Arial"/>
                <a:ea typeface="Microsoft YaHei"/>
              </a:rPr>
              <a:t>               self.led1.active=False</a:t>
            </a:r>
            <a:endParaRPr lang="en-GB" sz="1800" b="0" strike="noStrike" spc="-1">
              <a:latin typeface="Arial"/>
            </a:endParaRPr>
          </a:p>
          <a:p>
            <a:pPr>
              <a:lnSpc>
                <a:spcPct val="100000"/>
              </a:lnSpc>
            </a:pPr>
            <a:r>
              <a:rPr lang="en-GB" sz="1800" b="0" strike="noStrike" spc="-1">
                <a:solidFill>
                  <a:srgbClr val="000000"/>
                </a:solidFill>
                <a:latin typeface="Arial"/>
                <a:ea typeface="Microsoft YaHei"/>
              </a:rPr>
              <a:t>           else:</a:t>
            </a:r>
            <a:endParaRPr lang="en-GB" sz="1800" b="0" strike="noStrike" spc="-1">
              <a:latin typeface="Arial"/>
            </a:endParaRPr>
          </a:p>
          <a:p>
            <a:pPr>
              <a:lnSpc>
                <a:spcPct val="100000"/>
              </a:lnSpc>
            </a:pPr>
            <a:r>
              <a:rPr lang="en-GB" sz="1800" b="0" strike="noStrike" spc="-1">
                <a:solidFill>
                  <a:srgbClr val="000000"/>
                </a:solidFill>
                <a:latin typeface="Arial"/>
                <a:ea typeface="Microsoft YaHei"/>
              </a:rPr>
              <a:t>               self.sw1.active=True</a:t>
            </a:r>
            <a:endParaRPr lang="en-GB" sz="1800" b="0" strike="noStrike" spc="-1">
              <a:latin typeface="Arial"/>
            </a:endParaRPr>
          </a:p>
          <a:p>
            <a:pPr>
              <a:lnSpc>
                <a:spcPct val="100000"/>
              </a:lnSpc>
            </a:pPr>
            <a:r>
              <a:rPr lang="en-GB" sz="1800" b="0" strike="noStrike" spc="-1">
                <a:solidFill>
                  <a:srgbClr val="000000"/>
                </a:solidFill>
                <a:latin typeface="Arial"/>
                <a:ea typeface="Microsoft YaHei"/>
              </a:rPr>
              <a:t>        if(SW2!=r['SW2']):</a:t>
            </a:r>
            <a:endParaRPr lang="en-GB" sz="1800" b="0" strike="noStrike" spc="-1">
              <a:latin typeface="Arial"/>
            </a:endParaRPr>
          </a:p>
          <a:p>
            <a:pPr>
              <a:lnSpc>
                <a:spcPct val="100000"/>
              </a:lnSpc>
            </a:pPr>
            <a:r>
              <a:rPr lang="en-GB" sz="1800" b="0" strike="noStrike" spc="-1">
                <a:solidFill>
                  <a:srgbClr val="000000"/>
                </a:solidFill>
                <a:latin typeface="Arial"/>
                <a:ea typeface="Microsoft YaHei"/>
              </a:rPr>
              <a:t>           print("Changing SW2 status to the value in the database.")</a:t>
            </a:r>
            <a:endParaRPr lang="en-GB" sz="1800" b="0" strike="noStrike" spc="-1">
              <a:latin typeface="Arial"/>
            </a:endParaRPr>
          </a:p>
          <a:p>
            <a:pPr>
              <a:lnSpc>
                <a:spcPct val="100000"/>
              </a:lnSpc>
            </a:pPr>
            <a:r>
              <a:rPr lang="en-GB" sz="1800" b="0" strike="noStrike" spc="-1">
                <a:solidFill>
                  <a:srgbClr val="000000"/>
                </a:solidFill>
                <a:latin typeface="Arial"/>
                <a:ea typeface="Microsoft YaHei"/>
              </a:rPr>
              <a:t>           if self.sw2.active==True:</a:t>
            </a:r>
            <a:endParaRPr lang="en-GB" sz="1800" b="0" strike="noStrike" spc="-1">
              <a:latin typeface="Arial"/>
            </a:endParaRPr>
          </a:p>
          <a:p>
            <a:pPr>
              <a:lnSpc>
                <a:spcPct val="100000"/>
              </a:lnSpc>
            </a:pPr>
            <a:r>
              <a:rPr lang="en-GB" sz="1800" b="0" strike="noStrike" spc="-1">
                <a:solidFill>
                  <a:srgbClr val="000000"/>
                </a:solidFill>
                <a:latin typeface="Arial"/>
                <a:ea typeface="Microsoft YaHei"/>
              </a:rPr>
              <a:t>               self.sw2.active=False</a:t>
            </a:r>
            <a:endParaRPr lang="en-GB" sz="1800" b="0" strike="noStrike" spc="-1">
              <a:latin typeface="Arial"/>
            </a:endParaRPr>
          </a:p>
          <a:p>
            <a:pPr>
              <a:lnSpc>
                <a:spcPct val="100000"/>
              </a:lnSpc>
            </a:pPr>
            <a:r>
              <a:rPr lang="en-GB" sz="1800" b="0" strike="noStrike" spc="-1">
                <a:solidFill>
                  <a:srgbClr val="000000"/>
                </a:solidFill>
                <a:latin typeface="Arial"/>
                <a:ea typeface="Microsoft YaHei"/>
              </a:rPr>
              <a:t>               self.led2.active=False</a:t>
            </a:r>
            <a:endParaRPr lang="en-GB" sz="1800" b="0" strike="noStrike" spc="-1">
              <a:latin typeface="Arial"/>
            </a:endParaRPr>
          </a:p>
          <a:p>
            <a:pPr>
              <a:lnSpc>
                <a:spcPct val="100000"/>
              </a:lnSpc>
            </a:pPr>
            <a:r>
              <a:rPr lang="en-GB" sz="1800" b="0" strike="noStrike" spc="-1">
                <a:solidFill>
                  <a:srgbClr val="000000"/>
                </a:solidFill>
                <a:latin typeface="Arial"/>
                <a:ea typeface="Microsoft YaHei"/>
              </a:rPr>
              <a:t>           else:</a:t>
            </a:r>
            <a:endParaRPr lang="en-GB" sz="1800" b="0" strike="noStrike" spc="-1">
              <a:latin typeface="Arial"/>
            </a:endParaRPr>
          </a:p>
          <a:p>
            <a:pPr>
              <a:lnSpc>
                <a:spcPct val="100000"/>
              </a:lnSpc>
            </a:pPr>
            <a:r>
              <a:rPr lang="en-GB" sz="1800" b="0" strike="noStrike" spc="-1">
                <a:solidFill>
                  <a:srgbClr val="000000"/>
                </a:solidFill>
                <a:latin typeface="Arial"/>
                <a:ea typeface="Microsoft YaHei"/>
              </a:rPr>
              <a:t>               self.sw2.active=True</a:t>
            </a:r>
            <a:endParaRPr lang="en-GB" sz="1800" b="0" strike="noStrike" spc="-1">
              <a:latin typeface="Arial"/>
            </a:endParaRPr>
          </a:p>
          <a:p>
            <a:pPr>
              <a:lnSpc>
                <a:spcPct val="100000"/>
              </a:lnSpc>
            </a:pPr>
            <a:r>
              <a:rPr lang="en-GB" sz="1800" b="0" strike="noStrike" spc="-1">
                <a:solidFill>
                  <a:srgbClr val="000000"/>
                </a:solidFill>
                <a:latin typeface="Arial"/>
                <a:ea typeface="Microsoft YaHei"/>
              </a:rPr>
              <a:t>        return</a:t>
            </a:r>
            <a:endParaRPr lang="en-GB"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CustomShape 1"/>
          <p:cNvSpPr/>
          <p:nvPr/>
        </p:nvSpPr>
        <p:spPr>
          <a:xfrm>
            <a:off x="776520" y="7920"/>
            <a:ext cx="10512360" cy="132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4400" b="1" strike="noStrike" spc="-1">
                <a:solidFill>
                  <a:srgbClr val="000000"/>
                </a:solidFill>
                <a:latin typeface="Calibri Light"/>
                <a:ea typeface="DejaVu Sans"/>
              </a:rPr>
              <a:t>Website Code Snippets</a:t>
            </a:r>
            <a:endParaRPr lang="en-GB" sz="4400" b="0" strike="noStrike" spc="-1">
              <a:latin typeface="Arial"/>
            </a:endParaRPr>
          </a:p>
        </p:txBody>
      </p:sp>
      <p:sp>
        <p:nvSpPr>
          <p:cNvPr id="223" name="CustomShape 2"/>
          <p:cNvSpPr/>
          <p:nvPr/>
        </p:nvSpPr>
        <p:spPr>
          <a:xfrm>
            <a:off x="1871280" y="1728000"/>
            <a:ext cx="7125480" cy="418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GB" sz="1800" b="0" strike="noStrike" spc="-1">
                <a:solidFill>
                  <a:srgbClr val="000000"/>
                </a:solidFill>
                <a:latin typeface="Arial"/>
                <a:ea typeface="DejaVu Sans"/>
              </a:rPr>
              <a:t>        &lt;div id="body"&gt;</a:t>
            </a:r>
            <a:endParaRPr lang="en-GB" sz="1800" b="0" strike="noStrike" spc="-1">
              <a:latin typeface="Arial"/>
            </a:endParaRPr>
          </a:p>
          <a:p>
            <a:pPr>
              <a:lnSpc>
                <a:spcPct val="100000"/>
              </a:lnSpc>
            </a:pPr>
            <a:r>
              <a:rPr lang="en-GB" sz="1800" b="0" strike="noStrike" spc="-1">
                <a:solidFill>
                  <a:srgbClr val="000000"/>
                </a:solidFill>
                <a:latin typeface="Arial"/>
                <a:ea typeface="DejaVu Sans"/>
              </a:rPr>
              <a:t>            &lt;h3&gt;Login&lt;/h3&gt;</a:t>
            </a:r>
            <a:endParaRPr lang="en-GB" sz="1800" b="0" strike="noStrike" spc="-1">
              <a:latin typeface="Arial"/>
            </a:endParaRPr>
          </a:p>
          <a:p>
            <a:pPr>
              <a:lnSpc>
                <a:spcPct val="100000"/>
              </a:lnSpc>
            </a:pPr>
            <a:r>
              <a:rPr lang="en-GB" sz="1800" b="0" strike="noStrike" spc="-1">
                <a:solidFill>
                  <a:srgbClr val="000000"/>
                </a:solidFill>
                <a:latin typeface="Arial"/>
                <a:ea typeface="DejaVu Sans"/>
              </a:rPr>
              <a:t>            &lt;form id="form1" method="post" action=""&gt;</a:t>
            </a:r>
            <a:endParaRPr lang="en-GB" sz="1800" b="0" strike="noStrike" spc="-1">
              <a:latin typeface="Arial"/>
            </a:endParaRPr>
          </a:p>
          <a:p>
            <a:pPr>
              <a:lnSpc>
                <a:spcPct val="100000"/>
              </a:lnSpc>
            </a:pPr>
            <a:r>
              <a:rPr lang="en-GB" sz="1800" b="0" strike="noStrike" spc="-1">
                <a:solidFill>
                  <a:srgbClr val="000000"/>
                </a:solidFill>
                <a:latin typeface="Arial"/>
                <a:ea typeface="DejaVu Sans"/>
              </a:rPr>
              <a:t>                &lt;div&gt;</a:t>
            </a:r>
            <a:endParaRPr lang="en-GB" sz="1800" b="0" strike="noStrike" spc="-1">
              <a:latin typeface="Arial"/>
            </a:endParaRPr>
          </a:p>
          <a:p>
            <a:pPr>
              <a:lnSpc>
                <a:spcPct val="100000"/>
              </a:lnSpc>
            </a:pPr>
            <a:r>
              <a:rPr lang="en-GB" sz="1800" b="0" strike="noStrike" spc="-1">
                <a:solidFill>
                  <a:srgbClr val="000000"/>
                </a:solidFill>
                <a:latin typeface="Arial"/>
                <a:ea typeface="DejaVu Sans"/>
              </a:rPr>
              <a:t>                    &lt;label for="usernm"&gt;Username: &lt;/label&gt;</a:t>
            </a:r>
            <a:endParaRPr lang="en-GB" sz="1800" b="0" strike="noStrike" spc="-1">
              <a:latin typeface="Arial"/>
            </a:endParaRPr>
          </a:p>
          <a:p>
            <a:pPr>
              <a:lnSpc>
                <a:spcPct val="100000"/>
              </a:lnSpc>
            </a:pPr>
            <a:r>
              <a:rPr lang="en-GB" sz="1800" b="0" strike="noStrike" spc="-1">
                <a:solidFill>
                  <a:srgbClr val="000000"/>
                </a:solidFill>
                <a:latin typeface="Arial"/>
                <a:ea typeface="DejaVu Sans"/>
              </a:rPr>
              <a:t>                    &lt;input type="text" name="usernm" id="usernm" required&gt;&lt;br&gt;&lt;br&gt;</a:t>
            </a:r>
            <a:endParaRPr lang="en-GB" sz="1800" b="0" strike="noStrike" spc="-1">
              <a:latin typeface="Arial"/>
            </a:endParaRPr>
          </a:p>
          <a:p>
            <a:pPr>
              <a:lnSpc>
                <a:spcPct val="100000"/>
              </a:lnSpc>
            </a:pPr>
            <a:r>
              <a:rPr lang="en-GB" sz="1800" b="0" strike="noStrike" spc="-1">
                <a:solidFill>
                  <a:srgbClr val="000000"/>
                </a:solidFill>
                <a:latin typeface="Arial"/>
                <a:ea typeface="DejaVu Sans"/>
              </a:rPr>
              <a:t>                &lt;/div&gt;</a:t>
            </a:r>
            <a:endParaRPr lang="en-GB" sz="1800" b="0" strike="noStrike" spc="-1">
              <a:latin typeface="Arial"/>
            </a:endParaRPr>
          </a:p>
          <a:p>
            <a:pPr>
              <a:lnSpc>
                <a:spcPct val="100000"/>
              </a:lnSpc>
            </a:pPr>
            <a:r>
              <a:rPr lang="en-GB" sz="1800" b="0" strike="noStrike" spc="-1">
                <a:solidFill>
                  <a:srgbClr val="000000"/>
                </a:solidFill>
                <a:latin typeface="Arial"/>
                <a:ea typeface="DejaVu Sans"/>
              </a:rPr>
              <a:t>                &lt;div&gt;</a:t>
            </a:r>
            <a:endParaRPr lang="en-GB" sz="1800" b="0" strike="noStrike" spc="-1">
              <a:latin typeface="Arial"/>
            </a:endParaRPr>
          </a:p>
          <a:p>
            <a:pPr>
              <a:lnSpc>
                <a:spcPct val="100000"/>
              </a:lnSpc>
            </a:pPr>
            <a:r>
              <a:rPr lang="en-GB" sz="1800" b="0" strike="noStrike" spc="-1">
                <a:solidFill>
                  <a:srgbClr val="000000"/>
                </a:solidFill>
                <a:latin typeface="Arial"/>
                <a:ea typeface="DejaVu Sans"/>
              </a:rPr>
              <a:t>                    &lt;label for="psswrd"&gt;Password: &lt;/label&gt;</a:t>
            </a:r>
            <a:endParaRPr lang="en-GB" sz="1800" b="0" strike="noStrike" spc="-1">
              <a:latin typeface="Arial"/>
            </a:endParaRPr>
          </a:p>
          <a:p>
            <a:pPr>
              <a:lnSpc>
                <a:spcPct val="100000"/>
              </a:lnSpc>
            </a:pPr>
            <a:r>
              <a:rPr lang="en-GB" sz="1800" b="0" strike="noStrike" spc="-1">
                <a:solidFill>
                  <a:srgbClr val="000000"/>
                </a:solidFill>
                <a:latin typeface="Arial"/>
                <a:ea typeface="DejaVu Sans"/>
              </a:rPr>
              <a:t>                    &lt;input type="password" name="psswrd" id="psswrd" required&gt;&lt;br&gt;&lt;br&gt;</a:t>
            </a:r>
            <a:endParaRPr lang="en-GB" sz="1800" b="0" strike="noStrike" spc="-1">
              <a:latin typeface="Arial"/>
            </a:endParaRPr>
          </a:p>
          <a:p>
            <a:pPr>
              <a:lnSpc>
                <a:spcPct val="100000"/>
              </a:lnSpc>
            </a:pPr>
            <a:r>
              <a:rPr lang="en-GB" sz="1800" b="0" strike="noStrike" spc="-1">
                <a:solidFill>
                  <a:srgbClr val="000000"/>
                </a:solidFill>
                <a:latin typeface="Arial"/>
                <a:ea typeface="DejaVu Sans"/>
              </a:rPr>
              <a:t>                &lt;/div&gt;</a:t>
            </a:r>
            <a:endParaRPr lang="en-GB" sz="1800" b="0" strike="noStrike" spc="-1">
              <a:latin typeface="Arial"/>
            </a:endParaRPr>
          </a:p>
          <a:p>
            <a:pPr>
              <a:lnSpc>
                <a:spcPct val="100000"/>
              </a:lnSpc>
            </a:pPr>
            <a:r>
              <a:rPr lang="en-GB" sz="1800" b="0" strike="noStrike" spc="-1">
                <a:solidFill>
                  <a:srgbClr val="000000"/>
                </a:solidFill>
                <a:latin typeface="Arial"/>
                <a:ea typeface="DejaVu Sans"/>
              </a:rPr>
              <a:t>                &lt;button id="sub" type="Submit"&gt;Submit&lt;/button&gt;</a:t>
            </a:r>
            <a:endParaRPr lang="en-GB" sz="1800" b="0" strike="noStrike" spc="-1">
              <a:latin typeface="Arial"/>
            </a:endParaRPr>
          </a:p>
          <a:p>
            <a:pPr>
              <a:lnSpc>
                <a:spcPct val="100000"/>
              </a:lnSpc>
            </a:pPr>
            <a:r>
              <a:rPr lang="en-GB" sz="1800" b="0" strike="noStrike" spc="-1">
                <a:solidFill>
                  <a:srgbClr val="000000"/>
                </a:solidFill>
                <a:latin typeface="Arial"/>
                <a:ea typeface="DejaVu Sans"/>
              </a:rPr>
              <a:t>            &lt;/form&gt;</a:t>
            </a:r>
            <a:endParaRPr lang="en-GB" sz="1800" b="0" strike="noStrike" spc="-1">
              <a:latin typeface="Arial"/>
            </a:endParaRPr>
          </a:p>
          <a:p>
            <a:pPr>
              <a:lnSpc>
                <a:spcPct val="100000"/>
              </a:lnSpc>
            </a:pPr>
            <a:r>
              <a:rPr lang="en-GB" sz="1800" b="0" strike="noStrike" spc="-1">
                <a:solidFill>
                  <a:srgbClr val="000000"/>
                </a:solidFill>
                <a:latin typeface="Arial"/>
                <a:ea typeface="DejaVu Sans"/>
              </a:rPr>
              <a:t>        &lt;/div&gt;</a:t>
            </a:r>
            <a:endParaRPr lang="en-GB" sz="1800" b="0" strike="noStrike" spc="-1">
              <a:latin typeface="Arial"/>
            </a:endParaRPr>
          </a:p>
        </p:txBody>
      </p:sp>
      <p:sp>
        <p:nvSpPr>
          <p:cNvPr id="224" name="CustomShape 3"/>
          <p:cNvSpPr/>
          <p:nvPr/>
        </p:nvSpPr>
        <p:spPr>
          <a:xfrm>
            <a:off x="4031280" y="1093680"/>
            <a:ext cx="4101480" cy="599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GB" sz="1800" b="1" strike="noStrike" spc="-1">
                <a:solidFill>
                  <a:srgbClr val="000000"/>
                </a:solidFill>
                <a:latin typeface="Arial"/>
                <a:ea typeface="DejaVu Sans"/>
              </a:rPr>
              <a:t>The login part in index.php</a:t>
            </a:r>
            <a:endParaRPr lang="en-GB"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CustomShape 1"/>
          <p:cNvSpPr/>
          <p:nvPr/>
        </p:nvSpPr>
        <p:spPr>
          <a:xfrm>
            <a:off x="3095280" y="-72000"/>
            <a:ext cx="7845480" cy="709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3600" b="1" strike="noStrike" spc="-1">
                <a:solidFill>
                  <a:srgbClr val="000000"/>
                </a:solidFill>
                <a:latin typeface="Calibri Light"/>
                <a:ea typeface="DejaVu Sans"/>
              </a:rPr>
              <a:t>Website Code Snippets (continued)</a:t>
            </a:r>
            <a:endParaRPr lang="en-GB" sz="3600" b="0" strike="noStrike" spc="-1">
              <a:latin typeface="Arial"/>
            </a:endParaRPr>
          </a:p>
        </p:txBody>
      </p:sp>
      <p:sp>
        <p:nvSpPr>
          <p:cNvPr id="226" name="CustomShape 2"/>
          <p:cNvSpPr/>
          <p:nvPr/>
        </p:nvSpPr>
        <p:spPr>
          <a:xfrm>
            <a:off x="3527280" y="445680"/>
            <a:ext cx="5181480" cy="34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GB" sz="1800" b="1" strike="noStrike" spc="-1">
                <a:solidFill>
                  <a:srgbClr val="000000"/>
                </a:solidFill>
                <a:latin typeface="Arial"/>
                <a:ea typeface="DejaVu Sans"/>
              </a:rPr>
              <a:t>The database connection part in index.php</a:t>
            </a:r>
            <a:endParaRPr lang="en-GB" sz="1800" b="0" strike="noStrike" spc="-1">
              <a:latin typeface="Arial"/>
            </a:endParaRPr>
          </a:p>
        </p:txBody>
      </p:sp>
      <p:sp>
        <p:nvSpPr>
          <p:cNvPr id="227" name="CustomShape 3"/>
          <p:cNvSpPr/>
          <p:nvPr/>
        </p:nvSpPr>
        <p:spPr>
          <a:xfrm>
            <a:off x="0" y="703800"/>
            <a:ext cx="10143720" cy="6405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GB" sz="1400" b="0" strike="noStrike" spc="-1">
                <a:solidFill>
                  <a:srgbClr val="000000"/>
                </a:solidFill>
                <a:latin typeface="Arial"/>
                <a:ea typeface="DejaVu Sans"/>
              </a:rPr>
              <a:t>            &lt;?php</a:t>
            </a:r>
            <a:endParaRPr lang="en-GB" sz="1400" b="0" strike="noStrike" spc="-1">
              <a:latin typeface="Arial"/>
            </a:endParaRPr>
          </a:p>
          <a:p>
            <a:pPr>
              <a:lnSpc>
                <a:spcPct val="100000"/>
              </a:lnSpc>
            </a:pPr>
            <a:r>
              <a:rPr lang="en-GB" sz="1400" b="0" strike="noStrike" spc="-1">
                <a:solidFill>
                  <a:srgbClr val="000000"/>
                </a:solidFill>
                <a:latin typeface="Arial"/>
                <a:ea typeface="DejaVu Sans"/>
              </a:rPr>
              <a:t>            if(isset($_POST['usernm']) and isset($_POST['psswrd'])){</a:t>
            </a:r>
            <a:endParaRPr lang="en-GB" sz="1400" b="0" strike="noStrike" spc="-1">
              <a:latin typeface="Arial"/>
            </a:endParaRPr>
          </a:p>
          <a:p>
            <a:pPr>
              <a:lnSpc>
                <a:spcPct val="100000"/>
              </a:lnSpc>
            </a:pPr>
            <a:r>
              <a:rPr lang="en-GB" sz="1400" b="0" strike="noStrike" spc="-1">
                <a:solidFill>
                  <a:srgbClr val="000000"/>
                </a:solidFill>
                <a:latin typeface="Arial"/>
                <a:ea typeface="DejaVu Sans"/>
              </a:rPr>
              <a:t>                $uname=$_POST['usernm'];</a:t>
            </a:r>
            <a:endParaRPr lang="en-GB" sz="1400" b="0" strike="noStrike" spc="-1">
              <a:latin typeface="Arial"/>
            </a:endParaRPr>
          </a:p>
          <a:p>
            <a:pPr>
              <a:lnSpc>
                <a:spcPct val="100000"/>
              </a:lnSpc>
            </a:pPr>
            <a:r>
              <a:rPr lang="en-GB" sz="1400" b="0" strike="noStrike" spc="-1">
                <a:solidFill>
                  <a:srgbClr val="000000"/>
                </a:solidFill>
                <a:latin typeface="Arial"/>
                <a:ea typeface="DejaVu Sans"/>
              </a:rPr>
              <a:t>                $passwrd=$_POST['psswrd'];</a:t>
            </a:r>
            <a:endParaRPr lang="en-GB" sz="1400" b="0" strike="noStrike" spc="-1">
              <a:latin typeface="Arial"/>
            </a:endParaRPr>
          </a:p>
          <a:p>
            <a:pPr>
              <a:lnSpc>
                <a:spcPct val="100000"/>
              </a:lnSpc>
            </a:pPr>
            <a:r>
              <a:rPr lang="en-GB" sz="1400" b="0" strike="noStrike" spc="-1">
                <a:solidFill>
                  <a:srgbClr val="000000"/>
                </a:solidFill>
                <a:latin typeface="Arial"/>
                <a:ea typeface="DejaVu Sans"/>
              </a:rPr>
              <a:t>    </a:t>
            </a:r>
            <a:endParaRPr lang="en-GB" sz="1400" b="0" strike="noStrike" spc="-1">
              <a:latin typeface="Arial"/>
            </a:endParaRPr>
          </a:p>
          <a:p>
            <a:pPr>
              <a:lnSpc>
                <a:spcPct val="100000"/>
              </a:lnSpc>
            </a:pPr>
            <a:r>
              <a:rPr lang="en-GB" sz="1400" b="0" strike="noStrike" spc="-1">
                <a:solidFill>
                  <a:srgbClr val="000000"/>
                </a:solidFill>
                <a:latin typeface="Arial"/>
                <a:ea typeface="DejaVu Sans"/>
              </a:rPr>
              <a:t>                if($query = $mysqli-&gt;prepare("SELECT * FROM Users WHERE pname='$uname'")){</a:t>
            </a:r>
            <a:endParaRPr lang="en-GB" sz="1400" b="0" strike="noStrike" spc="-1">
              <a:latin typeface="Arial"/>
            </a:endParaRPr>
          </a:p>
          <a:p>
            <a:pPr>
              <a:lnSpc>
                <a:spcPct val="100000"/>
              </a:lnSpc>
            </a:pPr>
            <a:r>
              <a:rPr lang="en-GB" sz="1400" b="0" strike="noStrike" spc="-1">
                <a:solidFill>
                  <a:srgbClr val="000000"/>
                </a:solidFill>
                <a:latin typeface="Arial"/>
                <a:ea typeface="DejaVu Sans"/>
              </a:rPr>
              <a:t>                     $query-&gt;execute();</a:t>
            </a:r>
            <a:endParaRPr lang="en-GB" sz="1400" b="0" strike="noStrike" spc="-1">
              <a:latin typeface="Arial"/>
            </a:endParaRPr>
          </a:p>
          <a:p>
            <a:pPr>
              <a:lnSpc>
                <a:spcPct val="100000"/>
              </a:lnSpc>
            </a:pPr>
            <a:r>
              <a:rPr lang="en-GB" sz="1400" b="0" strike="noStrike" spc="-1">
                <a:solidFill>
                  <a:srgbClr val="000000"/>
                </a:solidFill>
                <a:latin typeface="Arial"/>
                <a:ea typeface="DejaVu Sans"/>
              </a:rPr>
              <a:t>                    $query-&gt;bind_result($username,$password);</a:t>
            </a:r>
            <a:endParaRPr lang="en-GB" sz="1400" b="0" strike="noStrike" spc="-1">
              <a:latin typeface="Arial"/>
            </a:endParaRPr>
          </a:p>
          <a:p>
            <a:pPr>
              <a:lnSpc>
                <a:spcPct val="100000"/>
              </a:lnSpc>
            </a:pPr>
            <a:r>
              <a:rPr lang="en-GB" sz="1400" b="0" strike="noStrike" spc="-1">
                <a:solidFill>
                  <a:srgbClr val="000000"/>
                </a:solidFill>
                <a:latin typeface="Arial"/>
                <a:ea typeface="DejaVu Sans"/>
              </a:rPr>
              <a:t>                    $count=0;</a:t>
            </a:r>
            <a:endParaRPr lang="en-GB" sz="1400" b="0" strike="noStrike" spc="-1">
              <a:latin typeface="Arial"/>
            </a:endParaRPr>
          </a:p>
          <a:p>
            <a:pPr>
              <a:lnSpc>
                <a:spcPct val="100000"/>
              </a:lnSpc>
            </a:pPr>
            <a:r>
              <a:rPr lang="en-GB" sz="1400" b="0" strike="noStrike" spc="-1">
                <a:solidFill>
                  <a:srgbClr val="000000"/>
                </a:solidFill>
                <a:latin typeface="Arial"/>
                <a:ea typeface="DejaVu Sans"/>
              </a:rPr>
              <a:t>                    while($query-&gt;fetch()){</a:t>
            </a:r>
            <a:endParaRPr lang="en-GB" sz="1400" b="0" strike="noStrike" spc="-1">
              <a:latin typeface="Arial"/>
            </a:endParaRPr>
          </a:p>
          <a:p>
            <a:pPr>
              <a:lnSpc>
                <a:spcPct val="100000"/>
              </a:lnSpc>
            </a:pPr>
            <a:r>
              <a:rPr lang="en-GB" sz="1400" b="0" strike="noStrike" spc="-1">
                <a:solidFill>
                  <a:srgbClr val="000000"/>
                </a:solidFill>
                <a:latin typeface="Arial"/>
                <a:ea typeface="DejaVu Sans"/>
              </a:rPr>
              <a:t>                        $count=$count+1;</a:t>
            </a:r>
            <a:endParaRPr lang="en-GB" sz="1400" b="0" strike="noStrike" spc="-1">
              <a:latin typeface="Arial"/>
            </a:endParaRPr>
          </a:p>
          <a:p>
            <a:pPr>
              <a:lnSpc>
                <a:spcPct val="100000"/>
              </a:lnSpc>
            </a:pPr>
            <a:r>
              <a:rPr lang="en-GB" sz="1400" b="0" strike="noStrike" spc="-1">
                <a:solidFill>
                  <a:srgbClr val="000000"/>
                </a:solidFill>
                <a:latin typeface="Arial"/>
                <a:ea typeface="DejaVu Sans"/>
              </a:rPr>
              <a:t>                    }</a:t>
            </a:r>
            <a:endParaRPr lang="en-GB" sz="1400" b="0" strike="noStrike" spc="-1">
              <a:latin typeface="Arial"/>
            </a:endParaRPr>
          </a:p>
          <a:p>
            <a:pPr>
              <a:lnSpc>
                <a:spcPct val="100000"/>
              </a:lnSpc>
            </a:pPr>
            <a:r>
              <a:rPr lang="en-GB" sz="1400" b="0" strike="noStrike" spc="-1">
                <a:solidFill>
                  <a:srgbClr val="000000"/>
                </a:solidFill>
                <a:latin typeface="Arial"/>
                <a:ea typeface="DejaVu Sans"/>
              </a:rPr>
              <a:t>                    if ($count == 1){</a:t>
            </a:r>
            <a:endParaRPr lang="en-GB" sz="1400" b="0" strike="noStrike" spc="-1">
              <a:latin typeface="Arial"/>
            </a:endParaRPr>
          </a:p>
          <a:p>
            <a:pPr>
              <a:lnSpc>
                <a:spcPct val="100000"/>
              </a:lnSpc>
            </a:pPr>
            <a:r>
              <a:rPr lang="en-GB" sz="1400" b="0" strike="noStrike" spc="-1">
                <a:solidFill>
                  <a:srgbClr val="000000"/>
                </a:solidFill>
                <a:latin typeface="Arial"/>
                <a:ea typeface="DejaVu Sans"/>
              </a:rPr>
              <a:t>                        if(password_verify($passwrd,$password)){</a:t>
            </a:r>
            <a:endParaRPr lang="en-GB" sz="1400" b="0" strike="noStrike" spc="-1">
              <a:latin typeface="Arial"/>
            </a:endParaRPr>
          </a:p>
          <a:p>
            <a:pPr>
              <a:lnSpc>
                <a:spcPct val="100000"/>
              </a:lnSpc>
            </a:pPr>
            <a:r>
              <a:rPr lang="en-GB" sz="1400" b="0" strike="noStrike" spc="-1">
                <a:solidFill>
                  <a:srgbClr val="000000"/>
                </a:solidFill>
                <a:latin typeface="Arial"/>
                <a:ea typeface="DejaVu Sans"/>
              </a:rPr>
              <a:t>                            ...</a:t>
            </a:r>
            <a:endParaRPr lang="en-GB" sz="1400" b="0" strike="noStrike" spc="-1">
              <a:latin typeface="Arial"/>
            </a:endParaRPr>
          </a:p>
          <a:p>
            <a:pPr>
              <a:lnSpc>
                <a:spcPct val="100000"/>
              </a:lnSpc>
            </a:pPr>
            <a:r>
              <a:rPr lang="en-GB" sz="1400" b="0" strike="noStrike" spc="-1">
                <a:solidFill>
                  <a:srgbClr val="000000"/>
                </a:solidFill>
                <a:latin typeface="Arial"/>
                <a:ea typeface="DejaVu Sans"/>
              </a:rPr>
              <a:t>                         }</a:t>
            </a:r>
            <a:endParaRPr lang="en-GB" sz="1400" b="0" strike="noStrike" spc="-1">
              <a:latin typeface="Arial"/>
            </a:endParaRPr>
          </a:p>
          <a:p>
            <a:pPr>
              <a:lnSpc>
                <a:spcPct val="100000"/>
              </a:lnSpc>
            </a:pPr>
            <a:r>
              <a:rPr lang="en-GB" sz="1400" b="0" strike="noStrike" spc="-1">
                <a:solidFill>
                  <a:srgbClr val="000000"/>
                </a:solidFill>
                <a:latin typeface="Arial"/>
                <a:ea typeface="DejaVu Sans"/>
              </a:rPr>
              <a:t>                        else{ //echo "Login Credentials verified"; echo "&lt;script type='text/javascript'&gt;alert('Login Credentials do not match')&lt;/script&gt;";}</a:t>
            </a:r>
            <a:endParaRPr lang="en-GB" sz="1400" b="0" strike="noStrike" spc="-1">
              <a:latin typeface="Arial"/>
            </a:endParaRPr>
          </a:p>
          <a:p>
            <a:pPr>
              <a:lnSpc>
                <a:spcPct val="100000"/>
              </a:lnSpc>
            </a:pPr>
            <a:r>
              <a:rPr lang="en-GB" sz="1400" b="0" strike="noStrike" spc="-1">
                <a:solidFill>
                  <a:srgbClr val="000000"/>
                </a:solidFill>
                <a:latin typeface="Arial"/>
                <a:ea typeface="DejaVu Sans"/>
              </a:rPr>
              <a:t>                    }</a:t>
            </a:r>
            <a:endParaRPr lang="en-GB" sz="1400" b="0" strike="noStrike" spc="-1">
              <a:latin typeface="Arial"/>
            </a:endParaRPr>
          </a:p>
          <a:p>
            <a:pPr>
              <a:lnSpc>
                <a:spcPct val="100000"/>
              </a:lnSpc>
            </a:pPr>
            <a:r>
              <a:rPr lang="en-GB" sz="1400" b="0" strike="noStrike" spc="-1">
                <a:solidFill>
                  <a:srgbClr val="000000"/>
                </a:solidFill>
                <a:latin typeface="Arial"/>
                <a:ea typeface="DejaVu Sans"/>
              </a:rPr>
              <a:t>                    else{</a:t>
            </a:r>
            <a:endParaRPr lang="en-GB" sz="1400" b="0" strike="noStrike" spc="-1">
              <a:latin typeface="Arial"/>
            </a:endParaRPr>
          </a:p>
          <a:p>
            <a:pPr>
              <a:lnSpc>
                <a:spcPct val="100000"/>
              </a:lnSpc>
            </a:pPr>
            <a:r>
              <a:rPr lang="en-GB" sz="1400" b="0" strike="noStrike" spc="-1">
                <a:solidFill>
                  <a:srgbClr val="000000"/>
                </a:solidFill>
                <a:latin typeface="Arial"/>
                <a:ea typeface="DejaVu Sans"/>
              </a:rPr>
              <a:t>                    echo "&lt;script type='text/javascript'&gt;alert('Invalid Login Credentials')&lt;/script&gt;";</a:t>
            </a:r>
            <a:endParaRPr lang="en-GB" sz="1400" b="0" strike="noStrike" spc="-1">
              <a:latin typeface="Arial"/>
            </a:endParaRPr>
          </a:p>
          <a:p>
            <a:pPr>
              <a:lnSpc>
                <a:spcPct val="100000"/>
              </a:lnSpc>
            </a:pPr>
            <a:r>
              <a:rPr lang="en-GB" sz="1400" b="0" strike="noStrike" spc="-1">
                <a:solidFill>
                  <a:srgbClr val="000000"/>
                </a:solidFill>
                <a:latin typeface="Arial"/>
                <a:ea typeface="DejaVu Sans"/>
              </a:rPr>
              <a:t>                    //echo "Invalid Login Credentials";</a:t>
            </a:r>
            <a:endParaRPr lang="en-GB" sz="1400" b="0" strike="noStrike" spc="-1">
              <a:latin typeface="Arial"/>
            </a:endParaRPr>
          </a:p>
          <a:p>
            <a:pPr>
              <a:lnSpc>
                <a:spcPct val="100000"/>
              </a:lnSpc>
            </a:pPr>
            <a:r>
              <a:rPr lang="en-GB" sz="1400" b="0" strike="noStrike" spc="-1">
                <a:solidFill>
                  <a:srgbClr val="000000"/>
                </a:solidFill>
                <a:latin typeface="Arial"/>
                <a:ea typeface="DejaVu Sans"/>
              </a:rPr>
              <a:t>                    }</a:t>
            </a:r>
            <a:endParaRPr lang="en-GB" sz="1400" b="0" strike="noStrike" spc="-1">
              <a:latin typeface="Arial"/>
            </a:endParaRPr>
          </a:p>
          <a:p>
            <a:pPr>
              <a:lnSpc>
                <a:spcPct val="100000"/>
              </a:lnSpc>
            </a:pPr>
            <a:r>
              <a:rPr lang="en-GB" sz="1400" b="0" strike="noStrike" spc="-1">
                <a:solidFill>
                  <a:srgbClr val="000000"/>
                </a:solidFill>
                <a:latin typeface="Arial"/>
                <a:ea typeface="DejaVu Sans"/>
              </a:rPr>
              <a:t>                }</a:t>
            </a:r>
            <a:endParaRPr lang="en-GB" sz="1400" b="0" strike="noStrike" spc="-1">
              <a:latin typeface="Arial"/>
            </a:endParaRPr>
          </a:p>
          <a:p>
            <a:pPr>
              <a:lnSpc>
                <a:spcPct val="100000"/>
              </a:lnSpc>
            </a:pPr>
            <a:r>
              <a:rPr lang="en-GB" sz="1400" b="0" strike="noStrike" spc="-1">
                <a:solidFill>
                  <a:srgbClr val="000000"/>
                </a:solidFill>
                <a:latin typeface="Arial"/>
                <a:ea typeface="DejaVu Sans"/>
              </a:rPr>
              <a:t>                else{echo "Error in if 2";}</a:t>
            </a:r>
            <a:endParaRPr lang="en-GB" sz="1400" b="0" strike="noStrike" spc="-1">
              <a:latin typeface="Arial"/>
            </a:endParaRPr>
          </a:p>
          <a:p>
            <a:pPr>
              <a:lnSpc>
                <a:spcPct val="100000"/>
              </a:lnSpc>
            </a:pPr>
            <a:r>
              <a:rPr lang="en-GB" sz="1400" b="0" strike="noStrike" spc="-1">
                <a:solidFill>
                  <a:srgbClr val="000000"/>
                </a:solidFill>
                <a:latin typeface="Arial"/>
                <a:ea typeface="DejaVu Sans"/>
              </a:rPr>
              <a:t>            }</a:t>
            </a:r>
            <a:endParaRPr lang="en-GB" sz="1400" b="0" strike="noStrike" spc="-1">
              <a:latin typeface="Arial"/>
            </a:endParaRPr>
          </a:p>
          <a:p>
            <a:pPr>
              <a:lnSpc>
                <a:spcPct val="100000"/>
              </a:lnSpc>
            </a:pPr>
            <a:r>
              <a:rPr lang="en-GB" sz="1400" b="0" strike="noStrike" spc="-1">
                <a:solidFill>
                  <a:srgbClr val="000000"/>
                </a:solidFill>
                <a:latin typeface="Arial"/>
                <a:ea typeface="DejaVu Sans"/>
              </a:rPr>
              <a:t>            ?&gt;</a:t>
            </a:r>
            <a:endParaRPr lang="en-GB" sz="1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CustomShape 1"/>
          <p:cNvSpPr/>
          <p:nvPr/>
        </p:nvSpPr>
        <p:spPr>
          <a:xfrm>
            <a:off x="3095280" y="-72000"/>
            <a:ext cx="7845480" cy="709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3600" b="1" strike="noStrike" spc="-1">
                <a:solidFill>
                  <a:srgbClr val="000000"/>
                </a:solidFill>
                <a:latin typeface="Calibri Light"/>
                <a:ea typeface="DejaVu Sans"/>
              </a:rPr>
              <a:t>Website Code Snippets (continued)</a:t>
            </a:r>
            <a:endParaRPr lang="en-GB" sz="3600" b="0" strike="noStrike" spc="-1">
              <a:latin typeface="Arial"/>
            </a:endParaRPr>
          </a:p>
        </p:txBody>
      </p:sp>
      <p:sp>
        <p:nvSpPr>
          <p:cNvPr id="229" name="CustomShape 2"/>
          <p:cNvSpPr/>
          <p:nvPr/>
        </p:nvSpPr>
        <p:spPr>
          <a:xfrm>
            <a:off x="3887280" y="504000"/>
            <a:ext cx="5181480" cy="34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GB" sz="1800" b="1" strike="noStrike" spc="-1">
                <a:solidFill>
                  <a:srgbClr val="000000"/>
                </a:solidFill>
                <a:latin typeface="Arial"/>
                <a:ea typeface="DejaVu Sans"/>
              </a:rPr>
              <a:t>The refresh function in welcome.php</a:t>
            </a:r>
            <a:endParaRPr lang="en-GB" sz="1800" b="0" strike="noStrike" spc="-1">
              <a:latin typeface="Arial"/>
            </a:endParaRPr>
          </a:p>
        </p:txBody>
      </p:sp>
      <p:sp>
        <p:nvSpPr>
          <p:cNvPr id="230" name="CustomShape 3"/>
          <p:cNvSpPr/>
          <p:nvPr/>
        </p:nvSpPr>
        <p:spPr>
          <a:xfrm>
            <a:off x="215280" y="1152000"/>
            <a:ext cx="10143720" cy="6405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GB" sz="2400" b="0" strike="noStrike" spc="-1">
                <a:solidFill>
                  <a:srgbClr val="000000"/>
                </a:solidFill>
                <a:latin typeface="Calibri Light"/>
                <a:ea typeface="DejaVu Sans"/>
              </a:rPr>
              <a:t>            &lt;script type="text/javascript" src="jquery.js"&gt;&lt;/script&gt;</a:t>
            </a:r>
            <a:endParaRPr lang="en-GB" sz="2400" b="0" strike="noStrike" spc="-1">
              <a:latin typeface="Arial"/>
            </a:endParaRPr>
          </a:p>
          <a:p>
            <a:pPr>
              <a:lnSpc>
                <a:spcPct val="100000"/>
              </a:lnSpc>
            </a:pPr>
            <a:r>
              <a:rPr lang="en-GB" sz="2400" b="0" strike="noStrike" spc="-1">
                <a:solidFill>
                  <a:srgbClr val="000000"/>
                </a:solidFill>
                <a:latin typeface="Calibri Light"/>
                <a:ea typeface="DejaVu Sans"/>
              </a:rPr>
              <a:t>            &lt;script src="https://cdn.jsdelivr.net/npm/chart.js@2.8.0"&gt;&lt;/script&gt;</a:t>
            </a:r>
            <a:endParaRPr lang="en-GB" sz="2400" b="0" strike="noStrike" spc="-1">
              <a:latin typeface="Arial"/>
            </a:endParaRPr>
          </a:p>
          <a:p>
            <a:pPr>
              <a:lnSpc>
                <a:spcPct val="100000"/>
              </a:lnSpc>
            </a:pPr>
            <a:r>
              <a:rPr lang="en-GB" sz="2400" b="0" strike="noStrike" spc="-1">
                <a:solidFill>
                  <a:srgbClr val="000000"/>
                </a:solidFill>
                <a:latin typeface="Calibri Light"/>
                <a:ea typeface="DejaVu Sans"/>
              </a:rPr>
              <a:t>            &lt;script type="text/javascript"&gt;      </a:t>
            </a:r>
            <a:endParaRPr lang="en-GB" sz="2400" b="0" strike="noStrike" spc="-1">
              <a:latin typeface="Arial"/>
            </a:endParaRPr>
          </a:p>
          <a:p>
            <a:pPr>
              <a:lnSpc>
                <a:spcPct val="100000"/>
              </a:lnSpc>
            </a:pPr>
            <a:r>
              <a:rPr lang="en-GB" sz="2400" b="0" strike="noStrike" spc="-1">
                <a:solidFill>
                  <a:srgbClr val="000000"/>
                </a:solidFill>
                <a:latin typeface="Calibri Light"/>
                <a:ea typeface="DejaVu Sans"/>
              </a:rPr>
              <a:t>                $(document).ready(function() {  </a:t>
            </a:r>
            <a:endParaRPr lang="en-GB" sz="2400" b="0" strike="noStrike" spc="-1">
              <a:latin typeface="Arial"/>
            </a:endParaRPr>
          </a:p>
          <a:p>
            <a:pPr>
              <a:lnSpc>
                <a:spcPct val="100000"/>
              </a:lnSpc>
            </a:pPr>
            <a:r>
              <a:rPr lang="en-GB" sz="2400" b="0" strike="noStrike" spc="-1">
                <a:solidFill>
                  <a:srgbClr val="000000"/>
                </a:solidFill>
                <a:latin typeface="Calibri Light"/>
                <a:ea typeface="DejaVu Sans"/>
              </a:rPr>
              <a:t>                    setInterval(function() {</a:t>
            </a:r>
            <a:endParaRPr lang="en-GB" sz="2400" b="0" strike="noStrike" spc="-1">
              <a:latin typeface="Arial"/>
            </a:endParaRPr>
          </a:p>
          <a:p>
            <a:pPr>
              <a:lnSpc>
                <a:spcPct val="100000"/>
              </a:lnSpc>
            </a:pPr>
            <a:r>
              <a:rPr lang="en-GB" sz="2400" b="0" strike="noStrike" spc="-1">
                <a:solidFill>
                  <a:srgbClr val="000000"/>
                </a:solidFill>
                <a:latin typeface="Calibri Light"/>
                <a:ea typeface="DejaVu Sans"/>
              </a:rPr>
              <a:t>                        $('#status').load('DBdevice.php')</a:t>
            </a:r>
            <a:endParaRPr lang="en-GB" sz="2400" b="0" strike="noStrike" spc="-1">
              <a:latin typeface="Arial"/>
            </a:endParaRPr>
          </a:p>
          <a:p>
            <a:pPr>
              <a:lnSpc>
                <a:spcPct val="100000"/>
              </a:lnSpc>
            </a:pPr>
            <a:r>
              <a:rPr lang="en-GB" sz="2400" b="0" strike="noStrike" spc="-1">
                <a:solidFill>
                  <a:srgbClr val="000000"/>
                </a:solidFill>
                <a:latin typeface="Calibri Light"/>
                <a:ea typeface="DejaVu Sans"/>
              </a:rPr>
              <a:t>                    }, 3000);</a:t>
            </a:r>
            <a:endParaRPr lang="en-GB" sz="2400" b="0" strike="noStrike" spc="-1">
              <a:latin typeface="Arial"/>
            </a:endParaRPr>
          </a:p>
          <a:p>
            <a:pPr>
              <a:lnSpc>
                <a:spcPct val="100000"/>
              </a:lnSpc>
            </a:pPr>
            <a:r>
              <a:rPr lang="en-GB" sz="2400" b="0" strike="noStrike" spc="-1">
                <a:solidFill>
                  <a:srgbClr val="000000"/>
                </a:solidFill>
                <a:latin typeface="Calibri Light"/>
                <a:ea typeface="DejaVu Sans"/>
              </a:rPr>
              <a:t>                }); </a:t>
            </a:r>
            <a:endParaRPr lang="en-GB" sz="2400" b="0" strike="noStrike" spc="-1">
              <a:latin typeface="Arial"/>
            </a:endParaRPr>
          </a:p>
          <a:p>
            <a:pPr>
              <a:lnSpc>
                <a:spcPct val="100000"/>
              </a:lnSpc>
            </a:pPr>
            <a:r>
              <a:rPr lang="en-GB" sz="2400" b="0" strike="noStrike" spc="-1">
                <a:solidFill>
                  <a:srgbClr val="000000"/>
                </a:solidFill>
                <a:latin typeface="Calibri Light"/>
                <a:ea typeface="DejaVu Sans"/>
              </a:rPr>
              <a:t>            &lt;/script&gt;</a:t>
            </a:r>
            <a:endParaRPr lang="en-GB" sz="2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CustomShape 1"/>
          <p:cNvSpPr/>
          <p:nvPr/>
        </p:nvSpPr>
        <p:spPr>
          <a:xfrm>
            <a:off x="3095280" y="-72000"/>
            <a:ext cx="7845480" cy="709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3600" b="1" strike="noStrike" spc="-1">
                <a:solidFill>
                  <a:srgbClr val="000000"/>
                </a:solidFill>
                <a:latin typeface="Calibri Light"/>
                <a:ea typeface="DejaVu Sans"/>
              </a:rPr>
              <a:t>Website Code Snippets (continued)</a:t>
            </a:r>
            <a:endParaRPr lang="en-GB" sz="3600" b="0" strike="noStrike" spc="-1">
              <a:latin typeface="Arial"/>
            </a:endParaRPr>
          </a:p>
        </p:txBody>
      </p:sp>
      <p:sp>
        <p:nvSpPr>
          <p:cNvPr id="232" name="CustomShape 2"/>
          <p:cNvSpPr/>
          <p:nvPr/>
        </p:nvSpPr>
        <p:spPr>
          <a:xfrm>
            <a:off x="1151280" y="504000"/>
            <a:ext cx="10941480" cy="855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GB" sz="1800" b="1" strike="noStrike" spc="-1">
                <a:solidFill>
                  <a:srgbClr val="000000"/>
                </a:solidFill>
                <a:latin typeface="Arial"/>
                <a:ea typeface="DejaVu Sans"/>
              </a:rPr>
              <a:t>The DBDevice.php that retrieves the status of Sensors and Actuators and describes it in the site.</a:t>
            </a:r>
            <a:endParaRPr lang="en-GB" sz="1800" b="0" strike="noStrike" spc="-1">
              <a:latin typeface="Arial"/>
            </a:endParaRPr>
          </a:p>
        </p:txBody>
      </p:sp>
      <p:sp>
        <p:nvSpPr>
          <p:cNvPr id="233" name="CustomShape 3"/>
          <p:cNvSpPr/>
          <p:nvPr/>
        </p:nvSpPr>
        <p:spPr>
          <a:xfrm>
            <a:off x="215280" y="1008000"/>
            <a:ext cx="11301480" cy="5725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GB" sz="2000" b="0" strike="noStrike" spc="-1">
                <a:solidFill>
                  <a:srgbClr val="000000"/>
                </a:solidFill>
                <a:latin typeface="Times New Roman"/>
                <a:ea typeface="DejaVu Sans"/>
              </a:rPr>
              <a:t>&lt;?php </a:t>
            </a:r>
            <a:endParaRPr lang="en-GB" sz="2000" b="0" strike="noStrike" spc="-1">
              <a:latin typeface="Arial"/>
            </a:endParaRPr>
          </a:p>
          <a:p>
            <a:pPr>
              <a:lnSpc>
                <a:spcPct val="100000"/>
              </a:lnSpc>
            </a:pPr>
            <a:r>
              <a:rPr lang="en-GB" sz="2000" b="0" strike="noStrike" spc="-1">
                <a:solidFill>
                  <a:srgbClr val="000000"/>
                </a:solidFill>
                <a:latin typeface="Times New Roman"/>
                <a:ea typeface="DejaVu Sans"/>
              </a:rPr>
              <a:t>date_default_timezone_set("America/Chicago");</a:t>
            </a:r>
            <a:endParaRPr lang="en-GB" sz="2000" b="0" strike="noStrike" spc="-1">
              <a:latin typeface="Arial"/>
            </a:endParaRPr>
          </a:p>
          <a:p>
            <a:pPr>
              <a:lnSpc>
                <a:spcPct val="100000"/>
              </a:lnSpc>
            </a:pPr>
            <a:r>
              <a:rPr lang="en-GB" sz="2000" b="0" strike="noStrike" spc="-1">
                <a:solidFill>
                  <a:srgbClr val="000000"/>
                </a:solidFill>
                <a:latin typeface="Times New Roman"/>
                <a:ea typeface="DejaVu Sans"/>
              </a:rPr>
              <a:t>echo "Last update: " . date('m/d/y') . " " . date('h:i:sa') . "&lt;br&gt;";</a:t>
            </a:r>
            <a:endParaRPr lang="en-GB" sz="2000" b="0" strike="noStrike" spc="-1">
              <a:latin typeface="Arial"/>
            </a:endParaRPr>
          </a:p>
          <a:p>
            <a:pPr>
              <a:lnSpc>
                <a:spcPct val="100000"/>
              </a:lnSpc>
            </a:pPr>
            <a:r>
              <a:rPr lang="en-GB" sz="2000" b="0" strike="noStrike" spc="-1">
                <a:solidFill>
                  <a:srgbClr val="000000"/>
                </a:solidFill>
                <a:latin typeface="Times New Roman"/>
                <a:ea typeface="DejaVu Sans"/>
              </a:rPr>
              <a:t>echo "&lt;h3&gt;Status of Sensors and Acutators&lt;/h3&gt;";</a:t>
            </a:r>
            <a:endParaRPr lang="en-GB" sz="2000" b="0" strike="noStrike" spc="-1">
              <a:latin typeface="Arial"/>
            </a:endParaRPr>
          </a:p>
          <a:p>
            <a:pPr>
              <a:lnSpc>
                <a:spcPct val="100000"/>
              </a:lnSpc>
            </a:pPr>
            <a:r>
              <a:rPr lang="en-GB" sz="2000" b="0" strike="noStrike" spc="-1">
                <a:solidFill>
                  <a:srgbClr val="000000"/>
                </a:solidFill>
                <a:latin typeface="Times New Roman"/>
                <a:ea typeface="DejaVu Sans"/>
              </a:rPr>
              <a:t>if ($stmt=$mysqli-&gt;prepare("SELECT * FROM SensorsAndActuators LIMIT 100")) {</a:t>
            </a:r>
            <a:endParaRPr lang="en-GB" sz="2000" b="0" strike="noStrike" spc="-1">
              <a:latin typeface="Arial"/>
            </a:endParaRPr>
          </a:p>
          <a:p>
            <a:pPr>
              <a:lnSpc>
                <a:spcPct val="100000"/>
              </a:lnSpc>
            </a:pPr>
            <a:r>
              <a:rPr lang="en-GB" sz="2000" b="0" strike="noStrike" spc="-1">
                <a:solidFill>
                  <a:srgbClr val="000000"/>
                </a:solidFill>
                <a:latin typeface="Times New Roman"/>
                <a:ea typeface="DejaVu Sans"/>
              </a:rPr>
              <a:t>    $stmt-&gt;execute(); </a:t>
            </a:r>
            <a:endParaRPr lang="en-GB" sz="2000" b="0" strike="noStrike" spc="-1">
              <a:latin typeface="Arial"/>
            </a:endParaRPr>
          </a:p>
          <a:p>
            <a:pPr>
              <a:lnSpc>
                <a:spcPct val="100000"/>
              </a:lnSpc>
            </a:pPr>
            <a:r>
              <a:rPr lang="en-GB" sz="2000" b="0" strike="noStrike" spc="-1">
                <a:solidFill>
                  <a:srgbClr val="000000"/>
                </a:solidFill>
                <a:latin typeface="Times New Roman"/>
                <a:ea typeface="DejaVu Sans"/>
              </a:rPr>
              <a:t>    $stmt-&gt;bind_result($devid,$devtype,$devfun,$ctrl,$status);</a:t>
            </a:r>
            <a:endParaRPr lang="en-GB" sz="2000" b="0" strike="noStrike" spc="-1">
              <a:latin typeface="Arial"/>
            </a:endParaRPr>
          </a:p>
          <a:p>
            <a:pPr>
              <a:lnSpc>
                <a:spcPct val="100000"/>
              </a:lnSpc>
            </a:pPr>
            <a:r>
              <a:rPr lang="en-GB" sz="2000" b="0" strike="noStrike" spc="-1">
                <a:solidFill>
                  <a:srgbClr val="000000"/>
                </a:solidFill>
                <a:latin typeface="Times New Roman"/>
                <a:ea typeface="DejaVu Sans"/>
              </a:rPr>
              <a:t>    echo "&lt;table&gt;&lt;tr&gt;&lt;td&gt;Device Name&lt;/td&gt;&lt;td&gt;Status&lt;/td&gt;&lt;/tr&gt;";</a:t>
            </a:r>
            <a:endParaRPr lang="en-GB" sz="2000" b="0" strike="noStrike" spc="-1">
              <a:latin typeface="Arial"/>
            </a:endParaRPr>
          </a:p>
          <a:p>
            <a:pPr>
              <a:lnSpc>
                <a:spcPct val="100000"/>
              </a:lnSpc>
            </a:pPr>
            <a:r>
              <a:rPr lang="en-GB" sz="2000" b="0" strike="noStrike" spc="-1">
                <a:solidFill>
                  <a:srgbClr val="000000"/>
                </a:solidFill>
                <a:latin typeface="Times New Roman"/>
                <a:ea typeface="DejaVu Sans"/>
              </a:rPr>
              <a:t>    while ($stmt-&gt;fetch()) {echo "&lt;tr&gt;&lt;td&gt;$devid&lt;/td&gt;&lt;td&gt;$status&lt;/td&gt;&lt;/tr&gt;"; }</a:t>
            </a:r>
            <a:endParaRPr lang="en-GB" sz="2000" b="0" strike="noStrike" spc="-1">
              <a:latin typeface="Arial"/>
            </a:endParaRPr>
          </a:p>
          <a:p>
            <a:pPr>
              <a:lnSpc>
                <a:spcPct val="100000"/>
              </a:lnSpc>
            </a:pPr>
            <a:r>
              <a:rPr lang="en-GB" sz="2000" b="0" strike="noStrike" spc="-1">
                <a:solidFill>
                  <a:srgbClr val="000000"/>
                </a:solidFill>
                <a:latin typeface="Times New Roman"/>
                <a:ea typeface="DejaVu Sans"/>
              </a:rPr>
              <a:t>    echo "&lt;/table&gt;";</a:t>
            </a:r>
            <a:endParaRPr lang="en-GB" sz="2000" b="0" strike="noStrike" spc="-1">
              <a:latin typeface="Arial"/>
            </a:endParaRPr>
          </a:p>
          <a:p>
            <a:pPr>
              <a:lnSpc>
                <a:spcPct val="100000"/>
              </a:lnSpc>
            </a:pPr>
            <a:r>
              <a:rPr lang="en-GB" sz="2000" b="0" strike="noStrike" spc="-1">
                <a:solidFill>
                  <a:srgbClr val="000000"/>
                </a:solidFill>
                <a:latin typeface="Times New Roman"/>
                <a:ea typeface="DejaVu Sans"/>
              </a:rPr>
              <a:t>    $stmt-&gt;close(); } </a:t>
            </a:r>
            <a:endParaRPr lang="en-GB" sz="2000" b="0" strike="noStrike" spc="-1">
              <a:latin typeface="Arial"/>
            </a:endParaRPr>
          </a:p>
          <a:p>
            <a:pPr>
              <a:lnSpc>
                <a:spcPct val="100000"/>
              </a:lnSpc>
            </a:pPr>
            <a:r>
              <a:rPr lang="en-GB" sz="2000" b="0" strike="noStrike" spc="-1">
                <a:solidFill>
                  <a:srgbClr val="000000"/>
                </a:solidFill>
                <a:latin typeface="Times New Roman"/>
                <a:ea typeface="DejaVu Sans"/>
              </a:rPr>
              <a:t>else {  </a:t>
            </a:r>
            <a:endParaRPr lang="en-GB" sz="2000" b="0" strike="noStrike" spc="-1">
              <a:latin typeface="Arial"/>
            </a:endParaRPr>
          </a:p>
          <a:p>
            <a:pPr>
              <a:lnSpc>
                <a:spcPct val="100000"/>
              </a:lnSpc>
            </a:pPr>
            <a:r>
              <a:rPr lang="en-GB" sz="2000" b="0" strike="noStrike" spc="-1">
                <a:solidFill>
                  <a:srgbClr val="000000"/>
                </a:solidFill>
                <a:latin typeface="Times New Roman"/>
                <a:ea typeface="DejaVu Sans"/>
              </a:rPr>
              <a:t>    echo "error";</a:t>
            </a:r>
            <a:endParaRPr lang="en-GB" sz="2000" b="0" strike="noStrike" spc="-1">
              <a:latin typeface="Arial"/>
            </a:endParaRPr>
          </a:p>
          <a:p>
            <a:pPr>
              <a:lnSpc>
                <a:spcPct val="100000"/>
              </a:lnSpc>
            </a:pPr>
            <a:r>
              <a:rPr lang="en-GB" sz="2000" b="0" strike="noStrike" spc="-1">
                <a:solidFill>
                  <a:srgbClr val="000000"/>
                </a:solidFill>
                <a:latin typeface="Times New Roman"/>
                <a:ea typeface="DejaVu Sans"/>
              </a:rPr>
              <a:t>    $mysqli-&gt;close(); </a:t>
            </a:r>
            <a:endParaRPr lang="en-GB" sz="2000" b="0" strike="noStrike" spc="-1">
              <a:latin typeface="Arial"/>
            </a:endParaRPr>
          </a:p>
          <a:p>
            <a:pPr>
              <a:lnSpc>
                <a:spcPct val="100000"/>
              </a:lnSpc>
            </a:pPr>
            <a:r>
              <a:rPr lang="en-GB" sz="2000" b="0" strike="noStrike" spc="-1">
                <a:solidFill>
                  <a:srgbClr val="000000"/>
                </a:solidFill>
                <a:latin typeface="Times New Roman"/>
                <a:ea typeface="DejaVu Sans"/>
              </a:rPr>
              <a:t>}</a:t>
            </a:r>
            <a:endParaRPr lang="en-GB" sz="2000" b="0" strike="noStrike" spc="-1">
              <a:latin typeface="Arial"/>
            </a:endParaRPr>
          </a:p>
          <a:p>
            <a:pPr>
              <a:lnSpc>
                <a:spcPct val="100000"/>
              </a:lnSpc>
            </a:pPr>
            <a:r>
              <a:rPr lang="en-GB" sz="2000" b="0" strike="noStrike" spc="-1">
                <a:solidFill>
                  <a:srgbClr val="000000"/>
                </a:solidFill>
                <a:latin typeface="Times New Roman"/>
                <a:ea typeface="DejaVu Sans"/>
              </a:rPr>
              <a:t>...</a:t>
            </a:r>
            <a:endParaRPr lang="en-GB" sz="2000" b="0" strike="noStrike" spc="-1">
              <a:latin typeface="Arial"/>
            </a:endParaRPr>
          </a:p>
          <a:p>
            <a:pPr>
              <a:lnSpc>
                <a:spcPct val="100000"/>
              </a:lnSpc>
            </a:pPr>
            <a:r>
              <a:rPr lang="en-GB" sz="2000" b="0" strike="noStrike" spc="-1">
                <a:solidFill>
                  <a:srgbClr val="000000"/>
                </a:solidFill>
                <a:latin typeface="Times New Roman"/>
                <a:ea typeface="DejaVu Sans"/>
              </a:rPr>
              <a:t>?&gt;</a:t>
            </a:r>
            <a:endParaRPr lang="en-GB" sz="20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CustomShape 1"/>
          <p:cNvSpPr/>
          <p:nvPr/>
        </p:nvSpPr>
        <p:spPr>
          <a:xfrm>
            <a:off x="3095280" y="-72000"/>
            <a:ext cx="7845480" cy="709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3600" b="1" strike="noStrike" spc="-1">
                <a:solidFill>
                  <a:srgbClr val="000000"/>
                </a:solidFill>
                <a:latin typeface="Calibri Light"/>
                <a:ea typeface="DejaVu Sans"/>
              </a:rPr>
              <a:t>Website Code Snippets (continued)</a:t>
            </a:r>
            <a:endParaRPr lang="en-GB" sz="3600" b="0" strike="noStrike" spc="-1">
              <a:latin typeface="Arial"/>
            </a:endParaRPr>
          </a:p>
        </p:txBody>
      </p:sp>
      <p:sp>
        <p:nvSpPr>
          <p:cNvPr id="235" name="CustomShape 2"/>
          <p:cNvSpPr/>
          <p:nvPr/>
        </p:nvSpPr>
        <p:spPr>
          <a:xfrm>
            <a:off x="1151280" y="504000"/>
            <a:ext cx="10941480" cy="855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GB" sz="1800" b="1" strike="noStrike" spc="-1">
                <a:solidFill>
                  <a:srgbClr val="000000"/>
                </a:solidFill>
                <a:latin typeface="Arial"/>
                <a:ea typeface="DejaVu Sans"/>
              </a:rPr>
              <a:t>The data.php that retrieves the data for the chart.</a:t>
            </a:r>
            <a:endParaRPr lang="en-GB" sz="1800" b="0" strike="noStrike" spc="-1">
              <a:latin typeface="Arial"/>
            </a:endParaRPr>
          </a:p>
        </p:txBody>
      </p:sp>
      <p:sp>
        <p:nvSpPr>
          <p:cNvPr id="236" name="CustomShape 3"/>
          <p:cNvSpPr/>
          <p:nvPr/>
        </p:nvSpPr>
        <p:spPr>
          <a:xfrm>
            <a:off x="215280" y="1008000"/>
            <a:ext cx="11301480" cy="3470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GB" sz="2000" b="0" strike="noStrike" spc="-1">
                <a:solidFill>
                  <a:srgbClr val="000000"/>
                </a:solidFill>
                <a:latin typeface="Times New Roman"/>
                <a:ea typeface="DejaVu Sans"/>
              </a:rPr>
              <a:t>&lt;?php</a:t>
            </a:r>
            <a:endParaRPr lang="en-GB" sz="2000" b="0" strike="noStrike" spc="-1">
              <a:latin typeface="Arial"/>
            </a:endParaRPr>
          </a:p>
          <a:p>
            <a:pPr>
              <a:lnSpc>
                <a:spcPct val="100000"/>
              </a:lnSpc>
            </a:pPr>
            <a:r>
              <a:rPr lang="en-GB" sz="2000" b="0" strike="noStrike" spc="-1">
                <a:solidFill>
                  <a:srgbClr val="000000"/>
                </a:solidFill>
                <a:latin typeface="Times New Roman"/>
                <a:ea typeface="DejaVu Sans"/>
              </a:rPr>
              <a:t>require_once __DIR__ . '/../required/db_connect.php'; </a:t>
            </a:r>
            <a:endParaRPr lang="en-GB" sz="2000" b="0" strike="noStrike" spc="-1">
              <a:latin typeface="Arial"/>
            </a:endParaRPr>
          </a:p>
          <a:p>
            <a:pPr>
              <a:lnSpc>
                <a:spcPct val="100000"/>
              </a:lnSpc>
            </a:pPr>
            <a:endParaRPr lang="en-GB" sz="2000" b="0" strike="noStrike" spc="-1">
              <a:latin typeface="Arial"/>
            </a:endParaRPr>
          </a:p>
          <a:p>
            <a:pPr>
              <a:lnSpc>
                <a:spcPct val="100000"/>
              </a:lnSpc>
            </a:pPr>
            <a:r>
              <a:rPr lang="en-GB" sz="2000" b="0" strike="noStrike" spc="-1">
                <a:solidFill>
                  <a:srgbClr val="000000"/>
                </a:solidFill>
                <a:latin typeface="Times New Roman"/>
                <a:ea typeface="DejaVu Sans"/>
              </a:rPr>
              <a:t>$stmt = "SELECT MessageID, TimestampInfo FROM TransactionalLogs ORDER BY TimestampInfo";</a:t>
            </a:r>
            <a:endParaRPr lang="en-GB" sz="2000" b="0" strike="noStrike" spc="-1">
              <a:latin typeface="Arial"/>
            </a:endParaRPr>
          </a:p>
          <a:p>
            <a:pPr>
              <a:lnSpc>
                <a:spcPct val="100000"/>
              </a:lnSpc>
            </a:pPr>
            <a:r>
              <a:rPr lang="en-GB" sz="2000" b="0" strike="noStrike" spc="-1">
                <a:solidFill>
                  <a:srgbClr val="000000"/>
                </a:solidFill>
                <a:latin typeface="Times New Roman"/>
                <a:ea typeface="DejaVu Sans"/>
              </a:rPr>
              <a:t>$result = mysqli_query($mysqli,$stmt);</a:t>
            </a:r>
            <a:endParaRPr lang="en-GB" sz="2000" b="0" strike="noStrike" spc="-1">
              <a:latin typeface="Arial"/>
            </a:endParaRPr>
          </a:p>
          <a:p>
            <a:pPr>
              <a:lnSpc>
                <a:spcPct val="100000"/>
              </a:lnSpc>
            </a:pPr>
            <a:r>
              <a:rPr lang="en-GB" sz="2000" b="0" strike="noStrike" spc="-1">
                <a:solidFill>
                  <a:srgbClr val="000000"/>
                </a:solidFill>
                <a:latin typeface="Times New Roman"/>
                <a:ea typeface="DejaVu Sans"/>
              </a:rPr>
              <a:t>$data = array();</a:t>
            </a:r>
            <a:endParaRPr lang="en-GB" sz="2000" b="0" strike="noStrike" spc="-1">
              <a:latin typeface="Arial"/>
            </a:endParaRPr>
          </a:p>
          <a:p>
            <a:pPr>
              <a:lnSpc>
                <a:spcPct val="100000"/>
              </a:lnSpc>
            </a:pPr>
            <a:r>
              <a:rPr lang="en-GB" sz="2000" b="0" strike="noStrike" spc="-1">
                <a:solidFill>
                  <a:srgbClr val="000000"/>
                </a:solidFill>
                <a:latin typeface="Times New Roman"/>
                <a:ea typeface="DejaVu Sans"/>
              </a:rPr>
              <a:t>foreach ($result as $row){</a:t>
            </a:r>
            <a:endParaRPr lang="en-GB" sz="2000" b="0" strike="noStrike" spc="-1">
              <a:latin typeface="Arial"/>
            </a:endParaRPr>
          </a:p>
          <a:p>
            <a:pPr>
              <a:lnSpc>
                <a:spcPct val="100000"/>
              </a:lnSpc>
            </a:pPr>
            <a:r>
              <a:rPr lang="en-GB" sz="2000" b="0" strike="noStrike" spc="-1">
                <a:solidFill>
                  <a:srgbClr val="000000"/>
                </a:solidFill>
                <a:latin typeface="Times New Roman"/>
                <a:ea typeface="DejaVu Sans"/>
              </a:rPr>
              <a:t>    $data[] = $row;</a:t>
            </a:r>
            <a:endParaRPr lang="en-GB" sz="2000" b="0" strike="noStrike" spc="-1">
              <a:latin typeface="Arial"/>
            </a:endParaRPr>
          </a:p>
          <a:p>
            <a:pPr>
              <a:lnSpc>
                <a:spcPct val="100000"/>
              </a:lnSpc>
            </a:pPr>
            <a:r>
              <a:rPr lang="en-GB" sz="2000" b="0" strike="noStrike" spc="-1">
                <a:solidFill>
                  <a:srgbClr val="000000"/>
                </a:solidFill>
                <a:latin typeface="Times New Roman"/>
                <a:ea typeface="DejaVu Sans"/>
              </a:rPr>
              <a:t>}</a:t>
            </a:r>
            <a:endParaRPr lang="en-GB" sz="2000" b="0" strike="noStrike" spc="-1">
              <a:latin typeface="Arial"/>
            </a:endParaRPr>
          </a:p>
          <a:p>
            <a:pPr>
              <a:lnSpc>
                <a:spcPct val="100000"/>
              </a:lnSpc>
            </a:pPr>
            <a:r>
              <a:rPr lang="en-GB" sz="2000" b="0" strike="noStrike" spc="-1">
                <a:solidFill>
                  <a:srgbClr val="000000"/>
                </a:solidFill>
                <a:latin typeface="Times New Roman"/>
                <a:ea typeface="DejaVu Sans"/>
              </a:rPr>
              <a:t>mysqli_close($mysqli);</a:t>
            </a:r>
            <a:endParaRPr lang="en-GB" sz="2000" b="0" strike="noStrike" spc="-1">
              <a:latin typeface="Arial"/>
            </a:endParaRPr>
          </a:p>
          <a:p>
            <a:pPr>
              <a:lnSpc>
                <a:spcPct val="100000"/>
              </a:lnSpc>
            </a:pPr>
            <a:r>
              <a:rPr lang="en-GB" sz="2000" b="0" strike="noStrike" spc="-1">
                <a:solidFill>
                  <a:srgbClr val="000000"/>
                </a:solidFill>
                <a:latin typeface="Times New Roman"/>
                <a:ea typeface="DejaVu Sans"/>
              </a:rPr>
              <a:t>echo json_encode($data);</a:t>
            </a:r>
            <a:endParaRPr lang="en-GB" sz="2000" b="0" strike="noStrike" spc="-1">
              <a:latin typeface="Arial"/>
            </a:endParaRPr>
          </a:p>
          <a:p>
            <a:pPr>
              <a:lnSpc>
                <a:spcPct val="100000"/>
              </a:lnSpc>
            </a:pPr>
            <a:r>
              <a:rPr lang="en-GB" sz="2000" b="0" strike="noStrike" spc="-1">
                <a:solidFill>
                  <a:srgbClr val="000000"/>
                </a:solidFill>
                <a:latin typeface="Times New Roman"/>
                <a:ea typeface="DejaVu Sans"/>
              </a:rPr>
              <a:t>?&gt; </a:t>
            </a:r>
            <a:endParaRPr lang="en-GB" sz="20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CustomShape 1"/>
          <p:cNvSpPr/>
          <p:nvPr/>
        </p:nvSpPr>
        <p:spPr>
          <a:xfrm>
            <a:off x="3095280" y="-72000"/>
            <a:ext cx="7845480" cy="709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3600" b="1" strike="noStrike" spc="-1">
                <a:solidFill>
                  <a:srgbClr val="000000"/>
                </a:solidFill>
                <a:latin typeface="Calibri Light"/>
                <a:ea typeface="DejaVu Sans"/>
              </a:rPr>
              <a:t>Website Code Snippets (continued)</a:t>
            </a:r>
            <a:endParaRPr lang="en-GB" sz="3600" b="0" strike="noStrike" spc="-1">
              <a:latin typeface="Arial"/>
            </a:endParaRPr>
          </a:p>
        </p:txBody>
      </p:sp>
      <p:sp>
        <p:nvSpPr>
          <p:cNvPr id="238" name="CustomShape 2"/>
          <p:cNvSpPr/>
          <p:nvPr/>
        </p:nvSpPr>
        <p:spPr>
          <a:xfrm>
            <a:off x="4031280" y="504000"/>
            <a:ext cx="6405480" cy="34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GB" sz="1800" b="1" strike="noStrike" spc="-1">
                <a:solidFill>
                  <a:srgbClr val="000000"/>
                </a:solidFill>
                <a:latin typeface="Arial"/>
                <a:ea typeface="DejaVu Sans"/>
              </a:rPr>
              <a:t>The JavaScript code in Chart.php that creates the chart</a:t>
            </a:r>
            <a:endParaRPr lang="en-GB" sz="1800" b="0" strike="noStrike" spc="-1">
              <a:latin typeface="Arial"/>
            </a:endParaRPr>
          </a:p>
        </p:txBody>
      </p:sp>
      <p:sp>
        <p:nvSpPr>
          <p:cNvPr id="239" name="CustomShape 3"/>
          <p:cNvSpPr/>
          <p:nvPr/>
        </p:nvSpPr>
        <p:spPr>
          <a:xfrm>
            <a:off x="215280" y="792000"/>
            <a:ext cx="7269480" cy="5725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GB" sz="2000" b="0" strike="noStrike" spc="-1">
                <a:solidFill>
                  <a:srgbClr val="000000"/>
                </a:solidFill>
                <a:latin typeface="Times New Roman"/>
                <a:ea typeface="DejaVu Sans"/>
              </a:rPr>
              <a:t>    &lt;script src='https://cdn.jsdelivr.net/npm/chart.js@2.8.0'&gt;&lt;/script&gt;</a:t>
            </a:r>
            <a:endParaRPr lang="en-GB" sz="2000" b="0" strike="noStrike" spc="-1">
              <a:latin typeface="Arial"/>
            </a:endParaRPr>
          </a:p>
          <a:p>
            <a:pPr>
              <a:lnSpc>
                <a:spcPct val="100000"/>
              </a:lnSpc>
            </a:pPr>
            <a:r>
              <a:rPr lang="en-GB" sz="2000" b="0" strike="noStrike" spc="-1">
                <a:solidFill>
                  <a:srgbClr val="000000"/>
                </a:solidFill>
                <a:latin typeface="Times New Roman"/>
                <a:ea typeface="DejaVu Sans"/>
              </a:rPr>
              <a:t>    &lt;script src='jquery.js'&gt;&lt;/script&gt;</a:t>
            </a:r>
            <a:endParaRPr lang="en-GB" sz="2000" b="0" strike="noStrike" spc="-1">
              <a:latin typeface="Arial"/>
            </a:endParaRPr>
          </a:p>
          <a:p>
            <a:pPr>
              <a:lnSpc>
                <a:spcPct val="100000"/>
              </a:lnSpc>
            </a:pPr>
            <a:r>
              <a:rPr lang="en-GB" sz="2000" b="0" strike="noStrike" spc="-1">
                <a:solidFill>
                  <a:srgbClr val="000000"/>
                </a:solidFill>
                <a:latin typeface="Times New Roman"/>
                <a:ea typeface="DejaVu Sans"/>
              </a:rPr>
              <a:t>    &lt;script&gt;  </a:t>
            </a:r>
            <a:endParaRPr lang="en-GB" sz="2000" b="0" strike="noStrike" spc="-1">
              <a:latin typeface="Arial"/>
            </a:endParaRPr>
          </a:p>
          <a:p>
            <a:pPr>
              <a:lnSpc>
                <a:spcPct val="100000"/>
              </a:lnSpc>
            </a:pPr>
            <a:r>
              <a:rPr lang="en-GB" sz="2000" b="0" strike="noStrike" spc="-1">
                <a:solidFill>
                  <a:srgbClr val="000000"/>
                </a:solidFill>
                <a:latin typeface="Times New Roman"/>
                <a:ea typeface="DejaVu Sans"/>
              </a:rPr>
              <a:t>        $(document).ready(function (){</a:t>
            </a:r>
            <a:endParaRPr lang="en-GB" sz="2000" b="0" strike="noStrike" spc="-1">
              <a:latin typeface="Arial"/>
            </a:endParaRPr>
          </a:p>
          <a:p>
            <a:pPr>
              <a:lnSpc>
                <a:spcPct val="100000"/>
              </a:lnSpc>
            </a:pPr>
            <a:r>
              <a:rPr lang="en-GB" sz="2000" b="0" strike="noStrike" spc="-1">
                <a:solidFill>
                  <a:srgbClr val="000000"/>
                </a:solidFill>
                <a:latin typeface="Times New Roman"/>
                <a:ea typeface="DejaVu Sans"/>
              </a:rPr>
              <a:t>            showGraph();</a:t>
            </a:r>
            <a:endParaRPr lang="en-GB" sz="2000" b="0" strike="noStrike" spc="-1">
              <a:latin typeface="Arial"/>
            </a:endParaRPr>
          </a:p>
          <a:p>
            <a:pPr>
              <a:lnSpc>
                <a:spcPct val="100000"/>
              </a:lnSpc>
            </a:pPr>
            <a:r>
              <a:rPr lang="en-GB" sz="2000" b="0" strike="noStrike" spc="-1">
                <a:solidFill>
                  <a:srgbClr val="000000"/>
                </a:solidFill>
                <a:latin typeface="Times New Roman"/>
                <a:ea typeface="DejaVu Sans"/>
              </a:rPr>
              <a:t>        });</a:t>
            </a:r>
            <a:endParaRPr lang="en-GB" sz="2000" b="0" strike="noStrike" spc="-1">
              <a:latin typeface="Arial"/>
            </a:endParaRPr>
          </a:p>
          <a:p>
            <a:pPr>
              <a:lnSpc>
                <a:spcPct val="100000"/>
              </a:lnSpc>
            </a:pPr>
            <a:r>
              <a:rPr lang="en-GB" sz="2000" b="0" strike="noStrike" spc="-1">
                <a:solidFill>
                  <a:srgbClr val="000000"/>
                </a:solidFill>
                <a:latin typeface="Times New Roman"/>
                <a:ea typeface="DejaVu Sans"/>
              </a:rPr>
              <a:t>        function showGraph(){ {</a:t>
            </a:r>
            <a:endParaRPr lang="en-GB" sz="2000" b="0" strike="noStrike" spc="-1">
              <a:latin typeface="Arial"/>
            </a:endParaRPr>
          </a:p>
          <a:p>
            <a:pPr>
              <a:lnSpc>
                <a:spcPct val="100000"/>
              </a:lnSpc>
            </a:pPr>
            <a:r>
              <a:rPr lang="en-GB" sz="2000" b="0" strike="noStrike" spc="-1">
                <a:solidFill>
                  <a:srgbClr val="000000"/>
                </a:solidFill>
                <a:latin typeface="Times New Roman"/>
                <a:ea typeface="DejaVu Sans"/>
              </a:rPr>
              <a:t>                $.post('data.php',</a:t>
            </a:r>
            <a:endParaRPr lang="en-GB" sz="2000" b="0" strike="noStrike" spc="-1">
              <a:latin typeface="Arial"/>
            </a:endParaRPr>
          </a:p>
          <a:p>
            <a:pPr>
              <a:lnSpc>
                <a:spcPct val="100000"/>
              </a:lnSpc>
            </a:pPr>
            <a:r>
              <a:rPr lang="en-GB" sz="2000" b="0" strike="noStrike" spc="-1">
                <a:solidFill>
                  <a:srgbClr val="000000"/>
                </a:solidFill>
                <a:latin typeface="Times New Roman"/>
                <a:ea typeface="DejaVu Sans"/>
              </a:rPr>
              <a:t>                function(data){</a:t>
            </a:r>
            <a:endParaRPr lang="en-GB" sz="2000" b="0" strike="noStrike" spc="-1">
              <a:latin typeface="Arial"/>
            </a:endParaRPr>
          </a:p>
          <a:p>
            <a:pPr>
              <a:lnSpc>
                <a:spcPct val="100000"/>
              </a:lnSpc>
            </a:pPr>
            <a:r>
              <a:rPr lang="en-GB" sz="2000" b="0" strike="noStrike" spc="-1">
                <a:solidFill>
                  <a:srgbClr val="000000"/>
                </a:solidFill>
                <a:latin typeface="Times New Roman"/>
                <a:ea typeface="DejaVu Sans"/>
              </a:rPr>
              <a:t>                    console.log(data);</a:t>
            </a:r>
            <a:endParaRPr lang="en-GB" sz="2000" b="0" strike="noStrike" spc="-1">
              <a:latin typeface="Arial"/>
            </a:endParaRPr>
          </a:p>
          <a:p>
            <a:pPr>
              <a:lnSpc>
                <a:spcPct val="100000"/>
              </a:lnSpc>
            </a:pPr>
            <a:r>
              <a:rPr lang="en-GB" sz="2000" b="0" strike="noStrike" spc="-1">
                <a:solidFill>
                  <a:srgbClr val="000000"/>
                </a:solidFill>
                <a:latin typeface="Times New Roman"/>
                <a:ea typeface="DejaVu Sans"/>
              </a:rPr>
              <a:t>                    data=JSON.parse(data);</a:t>
            </a:r>
            <a:endParaRPr lang="en-GB" sz="2000" b="0" strike="noStrike" spc="-1">
              <a:latin typeface="Arial"/>
            </a:endParaRPr>
          </a:p>
          <a:p>
            <a:pPr>
              <a:lnSpc>
                <a:spcPct val="100000"/>
              </a:lnSpc>
            </a:pPr>
            <a:r>
              <a:rPr lang="en-GB" sz="2000" b="0" strike="noStrike" spc="-1">
                <a:solidFill>
                  <a:srgbClr val="000000"/>
                </a:solidFill>
                <a:latin typeface="Times New Roman"/>
                <a:ea typeface="DejaVu Sans"/>
              </a:rPr>
              <a:t>                    var time=[];</a:t>
            </a:r>
            <a:endParaRPr lang="en-GB" sz="2000" b="0" strike="noStrike" spc="-1">
              <a:latin typeface="Arial"/>
            </a:endParaRPr>
          </a:p>
          <a:p>
            <a:pPr>
              <a:lnSpc>
                <a:spcPct val="100000"/>
              </a:lnSpc>
            </a:pPr>
            <a:r>
              <a:rPr lang="en-GB" sz="2000" b="0" strike="noStrike" spc="-1">
                <a:solidFill>
                  <a:srgbClr val="000000"/>
                </a:solidFill>
                <a:latin typeface="Times New Roman"/>
                <a:ea typeface="DejaVu Sans"/>
              </a:rPr>
              <a:t>                    var mid=[];</a:t>
            </a:r>
            <a:endParaRPr lang="en-GB" sz="2000" b="0" strike="noStrike" spc="-1">
              <a:latin typeface="Arial"/>
            </a:endParaRPr>
          </a:p>
          <a:p>
            <a:pPr>
              <a:lnSpc>
                <a:spcPct val="100000"/>
              </a:lnSpc>
            </a:pPr>
            <a:r>
              <a:rPr lang="en-GB" sz="2000" b="0" strike="noStrike" spc="-1">
                <a:solidFill>
                  <a:srgbClr val="000000"/>
                </a:solidFill>
                <a:latin typeface="Times New Roman"/>
                <a:ea typeface="DejaVu Sans"/>
              </a:rPr>
              <a:t>                </a:t>
            </a:r>
            <a:endParaRPr lang="en-GB" sz="2000" b="0" strike="noStrike" spc="-1">
              <a:latin typeface="Arial"/>
            </a:endParaRPr>
          </a:p>
          <a:p>
            <a:pPr>
              <a:lnSpc>
                <a:spcPct val="100000"/>
              </a:lnSpc>
            </a:pPr>
            <a:r>
              <a:rPr lang="en-GB" sz="2000" b="0" strike="noStrike" spc="-1">
                <a:solidFill>
                  <a:srgbClr val="000000"/>
                </a:solidFill>
                <a:latin typeface="Times New Roman"/>
                <a:ea typeface="DejaVu Sans"/>
              </a:rPr>
              <a:t>                    for (var i in data){</a:t>
            </a:r>
            <a:endParaRPr lang="en-GB" sz="2000" b="0" strike="noStrike" spc="-1">
              <a:latin typeface="Arial"/>
            </a:endParaRPr>
          </a:p>
          <a:p>
            <a:pPr>
              <a:lnSpc>
                <a:spcPct val="100000"/>
              </a:lnSpc>
            </a:pPr>
            <a:r>
              <a:rPr lang="en-GB" sz="2000" b="0" strike="noStrike" spc="-1">
                <a:solidFill>
                  <a:srgbClr val="000000"/>
                </a:solidFill>
                <a:latin typeface="Times New Roman"/>
                <a:ea typeface="DejaVu Sans"/>
              </a:rPr>
              <a:t>                        time.push(data[i].TimestampInfo);</a:t>
            </a:r>
            <a:endParaRPr lang="en-GB" sz="2000" b="0" strike="noStrike" spc="-1">
              <a:latin typeface="Arial"/>
            </a:endParaRPr>
          </a:p>
          <a:p>
            <a:pPr>
              <a:lnSpc>
                <a:spcPct val="100000"/>
              </a:lnSpc>
            </a:pPr>
            <a:r>
              <a:rPr lang="en-GB" sz="2000" b="0" strike="noStrike" spc="-1">
                <a:solidFill>
                  <a:srgbClr val="000000"/>
                </a:solidFill>
                <a:latin typeface="Times New Roman"/>
                <a:ea typeface="DejaVu Sans"/>
              </a:rPr>
              <a:t>                        mid.push(data[i].MessageID);</a:t>
            </a:r>
            <a:endParaRPr lang="en-GB" sz="2000" b="0" strike="noStrike" spc="-1">
              <a:latin typeface="Arial"/>
            </a:endParaRPr>
          </a:p>
          <a:p>
            <a:pPr>
              <a:lnSpc>
                <a:spcPct val="100000"/>
              </a:lnSpc>
            </a:pPr>
            <a:r>
              <a:rPr lang="en-GB" sz="2000" b="0" strike="noStrike" spc="-1">
                <a:solidFill>
                  <a:srgbClr val="000000"/>
                </a:solidFill>
                <a:latin typeface="Times New Roman"/>
                <a:ea typeface="DejaVu Sans"/>
              </a:rPr>
              <a:t>                    } … }  } &lt;/script&gt;</a:t>
            </a:r>
            <a:endParaRPr lang="en-GB" sz="20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CustomShape 1"/>
          <p:cNvSpPr/>
          <p:nvPr/>
        </p:nvSpPr>
        <p:spPr>
          <a:xfrm>
            <a:off x="837360" y="18360"/>
            <a:ext cx="10512360" cy="132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4400" b="1" strike="noStrike" spc="-1">
                <a:solidFill>
                  <a:srgbClr val="000000"/>
                </a:solidFill>
                <a:latin typeface="Calibri Light"/>
                <a:ea typeface="DejaVu Sans"/>
              </a:rPr>
              <a:t>Application</a:t>
            </a:r>
            <a:endParaRPr lang="en-GB" sz="4400" b="0" strike="noStrike" spc="-1">
              <a:latin typeface="Arial"/>
            </a:endParaRPr>
          </a:p>
        </p:txBody>
      </p:sp>
      <p:sp>
        <p:nvSpPr>
          <p:cNvPr id="241" name="CustomShape 2"/>
          <p:cNvSpPr/>
          <p:nvPr/>
        </p:nvSpPr>
        <p:spPr>
          <a:xfrm>
            <a:off x="1151999" y="1224000"/>
            <a:ext cx="9044945" cy="4348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560">
              <a:lnSpc>
                <a:spcPct val="90000"/>
              </a:lnSpc>
              <a:spcBef>
                <a:spcPts val="1001"/>
              </a:spcBef>
              <a:buClr>
                <a:srgbClr val="000000"/>
              </a:buClr>
              <a:buSzPct val="45000"/>
              <a:buFont typeface="Wingdings" charset="2"/>
              <a:buChar char=""/>
            </a:pPr>
            <a:r>
              <a:rPr lang="en-US" sz="2800" b="0" strike="noStrike" spc="-1" dirty="0">
                <a:solidFill>
                  <a:srgbClr val="000000"/>
                </a:solidFill>
                <a:latin typeface="Calibri"/>
                <a:ea typeface="DejaVu Sans"/>
              </a:rPr>
              <a:t>The Login system in the website.</a:t>
            </a:r>
            <a:endParaRPr lang="en-GB" sz="2800" b="0" strike="noStrike" spc="-1" dirty="0">
              <a:latin typeface="Arial"/>
            </a:endParaRPr>
          </a:p>
          <a:p>
            <a:pPr marL="216000" indent="-214560">
              <a:lnSpc>
                <a:spcPct val="90000"/>
              </a:lnSpc>
              <a:spcBef>
                <a:spcPts val="1001"/>
              </a:spcBef>
              <a:buClr>
                <a:srgbClr val="000000"/>
              </a:buClr>
              <a:buSzPct val="45000"/>
              <a:buFont typeface="Wingdings" charset="2"/>
              <a:buChar char=""/>
            </a:pPr>
            <a:r>
              <a:rPr lang="en-US" sz="2800" b="0" strike="noStrike" spc="-1" dirty="0">
                <a:solidFill>
                  <a:srgbClr val="000000"/>
                </a:solidFill>
                <a:latin typeface="Calibri"/>
                <a:ea typeface="DejaVu Sans"/>
              </a:rPr>
              <a:t>The App could send not only the status of sensors and actuators, but also </a:t>
            </a:r>
            <a:r>
              <a:rPr lang="en-US" sz="2800" b="0" strike="noStrike" spc="-1" dirty="0" smtClean="0">
                <a:solidFill>
                  <a:srgbClr val="000000"/>
                </a:solidFill>
                <a:latin typeface="Calibri"/>
                <a:ea typeface="DejaVu Sans"/>
              </a:rPr>
              <a:t>describe the status of </a:t>
            </a:r>
            <a:r>
              <a:rPr lang="en-US" sz="2800" b="0" strike="noStrike" spc="-1" dirty="0">
                <a:solidFill>
                  <a:srgbClr val="000000"/>
                </a:solidFill>
                <a:latin typeface="Calibri"/>
                <a:ea typeface="DejaVu Sans"/>
              </a:rPr>
              <a:t>alarms.</a:t>
            </a:r>
            <a:endParaRPr lang="en-GB" sz="2800" b="0" strike="noStrike" spc="-1" dirty="0">
              <a:latin typeface="Arial"/>
            </a:endParaRPr>
          </a:p>
          <a:p>
            <a:pPr marL="216000" indent="-214560">
              <a:lnSpc>
                <a:spcPct val="90000"/>
              </a:lnSpc>
              <a:spcBef>
                <a:spcPts val="1001"/>
              </a:spcBef>
              <a:buClr>
                <a:srgbClr val="000000"/>
              </a:buClr>
              <a:buSzPct val="45000"/>
              <a:buFont typeface="Wingdings" charset="2"/>
              <a:buChar char=""/>
            </a:pPr>
            <a:r>
              <a:rPr lang="en-US" sz="2800" b="0" strike="noStrike" spc="-1" dirty="0">
                <a:solidFill>
                  <a:srgbClr val="000000"/>
                </a:solidFill>
                <a:latin typeface="Calibri"/>
                <a:ea typeface="DejaVu Sans"/>
              </a:rPr>
              <a:t>The chart describing the login activities</a:t>
            </a:r>
            <a:endParaRPr lang="en-GB" sz="28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CustomShape 1"/>
          <p:cNvSpPr/>
          <p:nvPr/>
        </p:nvSpPr>
        <p:spPr>
          <a:xfrm>
            <a:off x="837360" y="0"/>
            <a:ext cx="10512360" cy="132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4400" b="1" strike="noStrike" spc="-1">
                <a:solidFill>
                  <a:srgbClr val="000000"/>
                </a:solidFill>
                <a:latin typeface="Calibri Light"/>
                <a:ea typeface="DejaVu Sans"/>
              </a:rPr>
              <a:t>Database Tables</a:t>
            </a:r>
            <a:endParaRPr lang="en-GB" sz="4400" b="0" strike="noStrike" spc="-1">
              <a:latin typeface="Arial"/>
            </a:endParaRPr>
          </a:p>
        </p:txBody>
      </p:sp>
      <p:pic>
        <p:nvPicPr>
          <p:cNvPr id="243" name="Picture 242"/>
          <p:cNvPicPr/>
          <p:nvPr/>
        </p:nvPicPr>
        <p:blipFill>
          <a:blip r:embed="rId2"/>
          <a:stretch/>
        </p:blipFill>
        <p:spPr>
          <a:xfrm>
            <a:off x="575280" y="2290680"/>
            <a:ext cx="10365480" cy="3466800"/>
          </a:xfrm>
          <a:prstGeom prst="rect">
            <a:avLst/>
          </a:prstGeom>
          <a:ln>
            <a:noFill/>
          </a:ln>
        </p:spPr>
      </p:pic>
      <p:sp>
        <p:nvSpPr>
          <p:cNvPr id="244" name="CustomShape 2"/>
          <p:cNvSpPr/>
          <p:nvPr/>
        </p:nvSpPr>
        <p:spPr>
          <a:xfrm>
            <a:off x="4463280" y="1728000"/>
            <a:ext cx="4173480" cy="34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GB" sz="1800" b="1" strike="noStrike" spc="-1">
                <a:solidFill>
                  <a:srgbClr val="000000"/>
                </a:solidFill>
                <a:latin typeface="Arial"/>
                <a:ea typeface="DejaVu Sans"/>
              </a:rPr>
              <a:t>SensorsAndActuators</a:t>
            </a:r>
            <a:endParaRPr lang="en-GB"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CustomShape 1"/>
          <p:cNvSpPr/>
          <p:nvPr/>
        </p:nvSpPr>
        <p:spPr>
          <a:xfrm>
            <a:off x="837360" y="18360"/>
            <a:ext cx="10512360" cy="132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4400" b="1" strike="noStrike" spc="-1">
                <a:solidFill>
                  <a:srgbClr val="000000"/>
                </a:solidFill>
                <a:latin typeface="Calibri Light"/>
                <a:ea typeface="DejaVu Sans"/>
              </a:rPr>
              <a:t>Project Overview</a:t>
            </a:r>
            <a:endParaRPr lang="en-GB" sz="4400" b="0" strike="noStrike" spc="-1">
              <a:latin typeface="Arial"/>
            </a:endParaRPr>
          </a:p>
        </p:txBody>
      </p:sp>
      <p:sp>
        <p:nvSpPr>
          <p:cNvPr id="194" name="CustomShape 2"/>
          <p:cNvSpPr/>
          <p:nvPr/>
        </p:nvSpPr>
        <p:spPr>
          <a:xfrm>
            <a:off x="837360" y="1825560"/>
            <a:ext cx="10512360" cy="4348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5360">
              <a:lnSpc>
                <a:spcPct val="90000"/>
              </a:lnSpc>
              <a:spcBef>
                <a:spcPts val="1001"/>
              </a:spcBef>
              <a:buClr>
                <a:srgbClr val="000000"/>
              </a:buClr>
              <a:buFont typeface="Arial"/>
              <a:buChar char="•"/>
            </a:pPr>
            <a:r>
              <a:rPr lang="en-US" sz="2800" b="0" strike="noStrike" spc="-1">
                <a:solidFill>
                  <a:srgbClr val="000000"/>
                </a:solidFill>
                <a:latin typeface="Calibri"/>
                <a:ea typeface="DejaVu Sans"/>
              </a:rPr>
              <a:t>Diastolic BP threshold detection in real time</a:t>
            </a:r>
            <a:endParaRPr lang="en-GB" sz="2800" b="0" strike="noStrike" spc="-1">
              <a:latin typeface="Arial"/>
            </a:endParaRPr>
          </a:p>
          <a:p>
            <a:pPr marL="228600" indent="-225360">
              <a:lnSpc>
                <a:spcPct val="90000"/>
              </a:lnSpc>
              <a:spcBef>
                <a:spcPts val="1001"/>
              </a:spcBef>
              <a:buClr>
                <a:srgbClr val="000000"/>
              </a:buClr>
              <a:buFont typeface="Arial"/>
              <a:buChar char="•"/>
            </a:pPr>
            <a:r>
              <a:rPr lang="en-US" sz="2800" b="0" strike="noStrike" spc="-1">
                <a:solidFill>
                  <a:srgbClr val="000000"/>
                </a:solidFill>
                <a:latin typeface="Calibri"/>
                <a:ea typeface="DejaVu Sans"/>
              </a:rPr>
              <a:t>Medication dispensation in real time.</a:t>
            </a:r>
            <a:endParaRPr lang="en-GB" sz="2800" b="0" strike="noStrike" spc="-1">
              <a:latin typeface="Arial"/>
            </a:endParaRPr>
          </a:p>
          <a:p>
            <a:pPr marL="228600" indent="-225360">
              <a:lnSpc>
                <a:spcPct val="90000"/>
              </a:lnSpc>
              <a:spcBef>
                <a:spcPts val="1001"/>
              </a:spcBef>
              <a:buClr>
                <a:srgbClr val="000000"/>
              </a:buClr>
              <a:buFont typeface="Arial"/>
              <a:buChar char="•"/>
            </a:pPr>
            <a:r>
              <a:rPr lang="en-US" sz="2800" b="0" strike="noStrike" spc="-1">
                <a:solidFill>
                  <a:srgbClr val="000000"/>
                </a:solidFill>
                <a:latin typeface="Calibri"/>
                <a:ea typeface="DejaVu Sans"/>
              </a:rPr>
              <a:t>Central management system that has databases that store data.</a:t>
            </a:r>
            <a:endParaRPr lang="en-GB" sz="2800" b="0" strike="noStrike" spc="-1">
              <a:latin typeface="Arial"/>
            </a:endParaRPr>
          </a:p>
          <a:p>
            <a:pPr marL="228600" indent="-225360">
              <a:lnSpc>
                <a:spcPct val="90000"/>
              </a:lnSpc>
              <a:spcBef>
                <a:spcPts val="1001"/>
              </a:spcBef>
              <a:buClr>
                <a:srgbClr val="000000"/>
              </a:buClr>
              <a:buFont typeface="Arial"/>
              <a:buChar char="•"/>
            </a:pPr>
            <a:r>
              <a:rPr lang="en-US" sz="2800" b="0" strike="noStrike" spc="-1">
                <a:solidFill>
                  <a:srgbClr val="000000"/>
                </a:solidFill>
                <a:latin typeface="Calibri"/>
                <a:ea typeface="DejaVu Sans"/>
              </a:rPr>
              <a:t>Website with real time views of specific tables</a:t>
            </a:r>
            <a:endParaRPr lang="en-GB" sz="2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CustomShape 1"/>
          <p:cNvSpPr/>
          <p:nvPr/>
        </p:nvSpPr>
        <p:spPr>
          <a:xfrm>
            <a:off x="837360" y="0"/>
            <a:ext cx="10512360" cy="132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4400" b="1" strike="noStrike" spc="-1">
                <a:solidFill>
                  <a:srgbClr val="000000"/>
                </a:solidFill>
                <a:latin typeface="Calibri Light"/>
                <a:ea typeface="DejaVu Sans"/>
              </a:rPr>
              <a:t>Database Tables (continued)</a:t>
            </a:r>
            <a:endParaRPr lang="en-GB" sz="4400" b="0" strike="noStrike" spc="-1">
              <a:latin typeface="Arial"/>
            </a:endParaRPr>
          </a:p>
        </p:txBody>
      </p:sp>
      <p:pic>
        <p:nvPicPr>
          <p:cNvPr id="246" name="Picture 245"/>
          <p:cNvPicPr/>
          <p:nvPr/>
        </p:nvPicPr>
        <p:blipFill>
          <a:blip r:embed="rId2"/>
          <a:stretch/>
        </p:blipFill>
        <p:spPr>
          <a:xfrm>
            <a:off x="594000" y="1659240"/>
            <a:ext cx="9050760" cy="2514240"/>
          </a:xfrm>
          <a:prstGeom prst="rect">
            <a:avLst/>
          </a:prstGeom>
          <a:ln>
            <a:noFill/>
          </a:ln>
        </p:spPr>
      </p:pic>
      <p:sp>
        <p:nvSpPr>
          <p:cNvPr id="247" name="CustomShape 2"/>
          <p:cNvSpPr/>
          <p:nvPr/>
        </p:nvSpPr>
        <p:spPr>
          <a:xfrm>
            <a:off x="4031280" y="1152000"/>
            <a:ext cx="2229480" cy="34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GB" sz="1800" b="1" strike="noStrike" spc="-1">
                <a:solidFill>
                  <a:srgbClr val="000000"/>
                </a:solidFill>
                <a:latin typeface="Arial"/>
                <a:ea typeface="DejaVu Sans"/>
              </a:rPr>
              <a:t>TransactionalLogs</a:t>
            </a:r>
            <a:endParaRPr lang="en-GB" sz="1800" b="0" strike="noStrike" spc="-1">
              <a:latin typeface="Arial"/>
            </a:endParaRPr>
          </a:p>
        </p:txBody>
      </p:sp>
      <p:pic>
        <p:nvPicPr>
          <p:cNvPr id="248" name="Picture 247"/>
          <p:cNvPicPr/>
          <p:nvPr/>
        </p:nvPicPr>
        <p:blipFill>
          <a:blip r:embed="rId3"/>
          <a:stretch/>
        </p:blipFill>
        <p:spPr>
          <a:xfrm>
            <a:off x="597600" y="4683960"/>
            <a:ext cx="8975160" cy="1493280"/>
          </a:xfrm>
          <a:prstGeom prst="rect">
            <a:avLst/>
          </a:prstGeom>
          <a:ln>
            <a:noFill/>
          </a:ln>
        </p:spPr>
      </p:pic>
      <p:sp>
        <p:nvSpPr>
          <p:cNvPr id="249" name="CustomShape 3"/>
          <p:cNvSpPr/>
          <p:nvPr/>
        </p:nvSpPr>
        <p:spPr>
          <a:xfrm>
            <a:off x="4751280" y="4320000"/>
            <a:ext cx="933480" cy="34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GB" sz="1800" b="1" strike="noStrike" spc="-1">
                <a:solidFill>
                  <a:srgbClr val="000000"/>
                </a:solidFill>
                <a:latin typeface="Arial"/>
                <a:ea typeface="DejaVu Sans"/>
              </a:rPr>
              <a:t>Users</a:t>
            </a:r>
            <a:endParaRPr lang="en-GB"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CustomShape 1"/>
          <p:cNvSpPr/>
          <p:nvPr/>
        </p:nvSpPr>
        <p:spPr>
          <a:xfrm>
            <a:off x="2807280" y="288000"/>
            <a:ext cx="5855760" cy="5688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GB" sz="4400" b="0" strike="noStrike" spc="-1">
                <a:solidFill>
                  <a:srgbClr val="000000"/>
                </a:solidFill>
                <a:latin typeface="Arial"/>
                <a:ea typeface="DejaVu Sans"/>
              </a:rPr>
              <a:t>The login page</a:t>
            </a:r>
            <a:endParaRPr lang="en-GB" sz="4400" b="0" strike="noStrike" spc="-1">
              <a:latin typeface="Arial"/>
            </a:endParaRPr>
          </a:p>
        </p:txBody>
      </p:sp>
      <p:pic>
        <p:nvPicPr>
          <p:cNvPr id="251" name="Picture 250"/>
          <p:cNvPicPr/>
          <p:nvPr/>
        </p:nvPicPr>
        <p:blipFill>
          <a:blip r:embed="rId2"/>
          <a:stretch/>
        </p:blipFill>
        <p:spPr>
          <a:xfrm>
            <a:off x="647280" y="936000"/>
            <a:ext cx="9501840" cy="533808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1"/>
          <p:cNvSpPr/>
          <p:nvPr/>
        </p:nvSpPr>
        <p:spPr>
          <a:xfrm>
            <a:off x="837360" y="0"/>
            <a:ext cx="10512360" cy="132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4400" b="1" strike="noStrike" spc="-1">
                <a:solidFill>
                  <a:srgbClr val="000000"/>
                </a:solidFill>
                <a:latin typeface="Calibri Light"/>
                <a:ea typeface="DejaVu Sans"/>
              </a:rPr>
              <a:t>The page after logging in</a:t>
            </a:r>
            <a:endParaRPr lang="en-GB" sz="4400" b="0" strike="noStrike" spc="-1">
              <a:latin typeface="Arial"/>
            </a:endParaRPr>
          </a:p>
        </p:txBody>
      </p:sp>
      <p:pic>
        <p:nvPicPr>
          <p:cNvPr id="253" name="Picture 252"/>
          <p:cNvPicPr/>
          <p:nvPr/>
        </p:nvPicPr>
        <p:blipFill>
          <a:blip r:embed="rId2"/>
          <a:stretch/>
        </p:blipFill>
        <p:spPr>
          <a:xfrm>
            <a:off x="837360" y="1139760"/>
            <a:ext cx="10014840" cy="562608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CustomShape 1"/>
          <p:cNvSpPr/>
          <p:nvPr/>
        </p:nvSpPr>
        <p:spPr>
          <a:xfrm>
            <a:off x="837360" y="0"/>
            <a:ext cx="10512360" cy="132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4400" b="1" strike="noStrike" spc="-1">
                <a:solidFill>
                  <a:srgbClr val="000000"/>
                </a:solidFill>
                <a:latin typeface="Calibri Light"/>
                <a:ea typeface="DejaVu Sans"/>
              </a:rPr>
              <a:t>Android App View</a:t>
            </a:r>
            <a:endParaRPr lang="en-GB" sz="4400" b="0" strike="noStrike" spc="-1">
              <a:latin typeface="Arial"/>
            </a:endParaRPr>
          </a:p>
        </p:txBody>
      </p:sp>
      <p:pic>
        <p:nvPicPr>
          <p:cNvPr id="255" name="Picture 254"/>
          <p:cNvPicPr/>
          <p:nvPr/>
        </p:nvPicPr>
        <p:blipFill>
          <a:blip r:embed="rId2"/>
          <a:stretch/>
        </p:blipFill>
        <p:spPr>
          <a:xfrm>
            <a:off x="287280" y="551160"/>
            <a:ext cx="3453840" cy="614268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CustomShape 1"/>
          <p:cNvSpPr/>
          <p:nvPr/>
        </p:nvSpPr>
        <p:spPr>
          <a:xfrm>
            <a:off x="837360" y="0"/>
            <a:ext cx="10512360" cy="132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4400" b="1" strike="noStrike" spc="-1">
                <a:solidFill>
                  <a:srgbClr val="000000"/>
                </a:solidFill>
                <a:latin typeface="Calibri Light"/>
                <a:ea typeface="DejaVu Sans"/>
              </a:rPr>
              <a:t>Results and Analysis</a:t>
            </a:r>
            <a:endParaRPr lang="en-GB" sz="4400" b="0" strike="noStrike" spc="-1">
              <a:latin typeface="Arial"/>
            </a:endParaRPr>
          </a:p>
        </p:txBody>
      </p:sp>
      <p:pic>
        <p:nvPicPr>
          <p:cNvPr id="257" name="Picture 256"/>
          <p:cNvPicPr/>
          <p:nvPr/>
        </p:nvPicPr>
        <p:blipFill>
          <a:blip r:embed="rId2"/>
          <a:stretch/>
        </p:blipFill>
        <p:spPr>
          <a:xfrm>
            <a:off x="359280" y="1224000"/>
            <a:ext cx="5891760" cy="3309480"/>
          </a:xfrm>
          <a:prstGeom prst="rect">
            <a:avLst/>
          </a:prstGeom>
          <a:ln>
            <a:noFill/>
          </a:ln>
        </p:spPr>
      </p:pic>
      <p:sp>
        <p:nvSpPr>
          <p:cNvPr id="258" name="CustomShape 2"/>
          <p:cNvSpPr/>
          <p:nvPr/>
        </p:nvSpPr>
        <p:spPr>
          <a:xfrm>
            <a:off x="6352560" y="1944000"/>
            <a:ext cx="5836320" cy="345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GB" sz="2600" b="0" strike="noStrike" spc="-1">
                <a:solidFill>
                  <a:srgbClr val="000000"/>
                </a:solidFill>
                <a:latin typeface="Arial"/>
                <a:ea typeface="DejaVu Sans"/>
              </a:rPr>
              <a:t>Due to the few data, the team were unable to conduct enough analysis. But it might be seen that the chart describes the login date and time, and the possible issues with the login is described by the MessageID.</a:t>
            </a:r>
            <a:endParaRPr lang="en-GB" sz="26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CustomShape 1"/>
          <p:cNvSpPr/>
          <p:nvPr/>
        </p:nvSpPr>
        <p:spPr>
          <a:xfrm>
            <a:off x="1019880" y="-61920"/>
            <a:ext cx="10398240" cy="148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4400" b="1" strike="noStrike" spc="-1">
                <a:solidFill>
                  <a:srgbClr val="000000"/>
                </a:solidFill>
                <a:latin typeface="Calibri Light"/>
                <a:ea typeface="DejaVu Sans"/>
              </a:rPr>
              <a:t>Issues and Recommended Enhancements</a:t>
            </a:r>
            <a:endParaRPr lang="en-GB" sz="4400" b="0" strike="noStrike" spc="-1">
              <a:latin typeface="Arial"/>
            </a:endParaRPr>
          </a:p>
        </p:txBody>
      </p:sp>
      <p:sp>
        <p:nvSpPr>
          <p:cNvPr id="260" name="CustomShape 2"/>
          <p:cNvSpPr/>
          <p:nvPr/>
        </p:nvSpPr>
        <p:spPr>
          <a:xfrm>
            <a:off x="837360" y="1825560"/>
            <a:ext cx="10512360" cy="22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73500" lnSpcReduction="10000"/>
          </a:bodyPr>
          <a:lstStyle/>
          <a:p>
            <a:pPr marL="228600" indent="-225360">
              <a:lnSpc>
                <a:spcPct val="90000"/>
              </a:lnSpc>
              <a:spcBef>
                <a:spcPts val="1001"/>
              </a:spcBef>
              <a:buClr>
                <a:srgbClr val="000000"/>
              </a:buClr>
              <a:buFont typeface="Arial"/>
              <a:buChar char="•"/>
            </a:pPr>
            <a:r>
              <a:rPr lang="en-US" sz="2800" b="0" strike="noStrike" spc="-1">
                <a:solidFill>
                  <a:srgbClr val="000000"/>
                </a:solidFill>
                <a:latin typeface="Calibri"/>
                <a:ea typeface="DejaVu Sans"/>
              </a:rPr>
              <a:t>Could be added more sensors and actuators for the sugar level;</a:t>
            </a:r>
            <a:endParaRPr lang="en-GB" sz="2800" b="0" strike="noStrike" spc="-1">
              <a:latin typeface="Arial"/>
            </a:endParaRPr>
          </a:p>
          <a:p>
            <a:pPr marL="228600" indent="-225360">
              <a:lnSpc>
                <a:spcPct val="90000"/>
              </a:lnSpc>
              <a:spcBef>
                <a:spcPts val="1001"/>
              </a:spcBef>
              <a:buClr>
                <a:srgbClr val="000000"/>
              </a:buClr>
              <a:buFont typeface="Arial"/>
              <a:buChar char="•"/>
            </a:pPr>
            <a:r>
              <a:rPr lang="en-US" sz="2800" b="0" strike="noStrike" spc="-1">
                <a:solidFill>
                  <a:srgbClr val="000000"/>
                </a:solidFill>
                <a:latin typeface="Calibri"/>
                <a:ea typeface="DejaVu Sans"/>
              </a:rPr>
              <a:t>The sensors could react to the values retrieved from the created form (for example, the people from the database);</a:t>
            </a:r>
            <a:endParaRPr lang="en-GB" sz="2800" b="0" strike="noStrike" spc="-1">
              <a:latin typeface="Arial"/>
            </a:endParaRPr>
          </a:p>
          <a:p>
            <a:pPr marL="228600" indent="-225360">
              <a:lnSpc>
                <a:spcPct val="90000"/>
              </a:lnSpc>
              <a:spcBef>
                <a:spcPts val="1001"/>
              </a:spcBef>
              <a:buClr>
                <a:srgbClr val="000000"/>
              </a:buClr>
              <a:buFont typeface="Arial"/>
              <a:buChar char="•"/>
            </a:pPr>
            <a:r>
              <a:rPr lang="en-US" sz="2800" b="0" strike="noStrike" spc="-1">
                <a:solidFill>
                  <a:srgbClr val="000000"/>
                </a:solidFill>
                <a:latin typeface="Calibri"/>
                <a:ea typeface="DejaVu Sans"/>
              </a:rPr>
              <a:t>In the chart, instead of messageID, the meaning of the message could be displayed;</a:t>
            </a:r>
            <a:endParaRPr lang="en-GB" sz="2800" b="0" strike="noStrike" spc="-1">
              <a:latin typeface="Arial"/>
            </a:endParaRPr>
          </a:p>
          <a:p>
            <a:pPr marL="228600" indent="-225360">
              <a:lnSpc>
                <a:spcPct val="90000"/>
              </a:lnSpc>
              <a:spcBef>
                <a:spcPts val="1001"/>
              </a:spcBef>
              <a:buClr>
                <a:srgbClr val="000000"/>
              </a:buClr>
              <a:buFont typeface="Arial"/>
              <a:buChar char="•"/>
            </a:pPr>
            <a:r>
              <a:rPr lang="en-US" sz="2800" b="0" strike="noStrike" spc="-1">
                <a:solidFill>
                  <a:srgbClr val="000000"/>
                </a:solidFill>
                <a:latin typeface="Calibri"/>
                <a:ea typeface="DejaVu Sans"/>
              </a:rPr>
              <a:t>The logout function should be reworked.</a:t>
            </a:r>
            <a:endParaRPr lang="en-GB" sz="2800" b="0" strike="noStrike" spc="-1">
              <a:latin typeface="Arial"/>
            </a:endParaRPr>
          </a:p>
          <a:p>
            <a:pPr marL="228600" indent="-225360">
              <a:lnSpc>
                <a:spcPct val="90000"/>
              </a:lnSpc>
              <a:spcBef>
                <a:spcPts val="1001"/>
              </a:spcBef>
              <a:buClr>
                <a:srgbClr val="000000"/>
              </a:buClr>
              <a:buFont typeface="Arial"/>
              <a:buChar char="•"/>
            </a:pPr>
            <a:r>
              <a:rPr lang="en-US" sz="2800" b="0" strike="noStrike" spc="-1">
                <a:solidFill>
                  <a:srgbClr val="000000"/>
                </a:solidFill>
                <a:latin typeface="Calibri"/>
                <a:ea typeface="DejaVu Sans"/>
              </a:rPr>
              <a:t>The site design should be reworked.</a:t>
            </a:r>
            <a:endParaRPr lang="en-GB" sz="2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CustomShape 1"/>
          <p:cNvSpPr/>
          <p:nvPr/>
        </p:nvSpPr>
        <p:spPr>
          <a:xfrm>
            <a:off x="3551040" y="0"/>
            <a:ext cx="4294080" cy="84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4400" b="1" strike="noStrike" spc="-1">
                <a:solidFill>
                  <a:srgbClr val="000000"/>
                </a:solidFill>
                <a:latin typeface="Calibri Light"/>
                <a:ea typeface="DejaVu Sans"/>
              </a:rPr>
              <a:t>Video Demo</a:t>
            </a:r>
            <a:endParaRPr lang="en-GB" sz="4400" b="0" strike="noStrike" spc="-1">
              <a:latin typeface="Arial"/>
            </a:endParaRPr>
          </a:p>
        </p:txBody>
      </p:sp>
      <p:pic>
        <p:nvPicPr>
          <p:cNvPr id="3" name="FJVID_20200702_13013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09552" y="844920"/>
            <a:ext cx="10377055" cy="583709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CustomShape 1"/>
          <p:cNvSpPr/>
          <p:nvPr/>
        </p:nvSpPr>
        <p:spPr>
          <a:xfrm>
            <a:off x="837360" y="0"/>
            <a:ext cx="10512360" cy="132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4400" b="1" strike="noStrike" spc="-1">
                <a:solidFill>
                  <a:srgbClr val="000000"/>
                </a:solidFill>
                <a:latin typeface="Calibri Light"/>
                <a:ea typeface="DejaVu Sans"/>
              </a:rPr>
              <a:t>Conclusion</a:t>
            </a:r>
            <a:endParaRPr lang="en-GB" sz="4400" b="0" strike="noStrike" spc="-1">
              <a:latin typeface="Arial"/>
            </a:endParaRPr>
          </a:p>
        </p:txBody>
      </p:sp>
      <p:sp>
        <p:nvSpPr>
          <p:cNvPr id="263" name="CustomShape 2"/>
          <p:cNvSpPr/>
          <p:nvPr/>
        </p:nvSpPr>
        <p:spPr>
          <a:xfrm>
            <a:off x="840240" y="1825200"/>
            <a:ext cx="10512360" cy="4348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5360">
              <a:lnSpc>
                <a:spcPct val="90000"/>
              </a:lnSpc>
              <a:spcBef>
                <a:spcPts val="1001"/>
              </a:spcBef>
              <a:buClr>
                <a:srgbClr val="000000"/>
              </a:buClr>
              <a:buFont typeface="Arial"/>
              <a:buChar char="•"/>
            </a:pPr>
            <a:r>
              <a:rPr lang="en-US" sz="2800" b="0" strike="noStrike" spc="-1">
                <a:solidFill>
                  <a:srgbClr val="000000"/>
                </a:solidFill>
                <a:latin typeface="Calibri"/>
                <a:ea typeface="DejaVu Sans"/>
              </a:rPr>
              <a:t>Despite the system is small, it might be easily extended by the adding various modules, because the code is flexible.</a:t>
            </a:r>
            <a:endParaRPr lang="en-GB" sz="2800" b="0" strike="noStrike" spc="-1">
              <a:latin typeface="Arial"/>
            </a:endParaRPr>
          </a:p>
          <a:p>
            <a:pPr>
              <a:lnSpc>
                <a:spcPct val="90000"/>
              </a:lnSpc>
              <a:spcBef>
                <a:spcPts val="1001"/>
              </a:spcBef>
            </a:pPr>
            <a:endParaRPr lang="en-GB" sz="2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CustomShape 1"/>
          <p:cNvSpPr/>
          <p:nvPr/>
        </p:nvSpPr>
        <p:spPr>
          <a:xfrm>
            <a:off x="837360" y="18360"/>
            <a:ext cx="10512360" cy="132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4400" b="1" strike="noStrike" spc="-1">
                <a:solidFill>
                  <a:srgbClr val="000000"/>
                </a:solidFill>
                <a:latin typeface="Calibri Light"/>
                <a:ea typeface="DejaVu Sans"/>
              </a:rPr>
              <a:t>Raspberry Pi 3B+</a:t>
            </a:r>
            <a:endParaRPr lang="en-GB" sz="4400" b="0" strike="noStrike" spc="-1">
              <a:latin typeface="Arial"/>
            </a:endParaRPr>
          </a:p>
        </p:txBody>
      </p:sp>
      <p:sp>
        <p:nvSpPr>
          <p:cNvPr id="196" name="CustomShape 2"/>
          <p:cNvSpPr/>
          <p:nvPr/>
        </p:nvSpPr>
        <p:spPr>
          <a:xfrm>
            <a:off x="431280" y="1656000"/>
            <a:ext cx="7178760" cy="4348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432000" indent="-321120">
              <a:lnSpc>
                <a:spcPct val="100000"/>
              </a:lnSpc>
              <a:spcBef>
                <a:spcPts val="1417"/>
              </a:spcBef>
              <a:buClr>
                <a:srgbClr val="000000"/>
              </a:buClr>
              <a:buSzPct val="45000"/>
              <a:buFont typeface="Wingdings" charset="2"/>
              <a:buChar char=""/>
            </a:pPr>
            <a:r>
              <a:rPr lang="en-US" sz="2800" b="0" strike="noStrike" spc="-1">
                <a:solidFill>
                  <a:srgbClr val="000000"/>
                </a:solidFill>
                <a:latin typeface="Calibri"/>
                <a:ea typeface="DejaVu Sans"/>
              </a:rPr>
              <a:t>The single-board computer.</a:t>
            </a:r>
            <a:endParaRPr lang="en-GB" sz="2800" b="0" strike="noStrike" spc="-1">
              <a:latin typeface="Arial"/>
            </a:endParaRPr>
          </a:p>
          <a:p>
            <a:pPr marL="432000" indent="-321120">
              <a:lnSpc>
                <a:spcPct val="100000"/>
              </a:lnSpc>
              <a:spcBef>
                <a:spcPts val="1417"/>
              </a:spcBef>
              <a:buClr>
                <a:srgbClr val="000000"/>
              </a:buClr>
              <a:buSzPct val="45000"/>
              <a:buFont typeface="Wingdings" charset="2"/>
              <a:buChar char=""/>
            </a:pPr>
            <a:r>
              <a:rPr lang="en-US" sz="2800" b="0" strike="noStrike" spc="-1">
                <a:solidFill>
                  <a:srgbClr val="000000"/>
                </a:solidFill>
                <a:latin typeface="Calibri"/>
                <a:ea typeface="DejaVu Sans"/>
              </a:rPr>
              <a:t>Contains various ports for connections (Ethernet, USB, HDMI, etc.)</a:t>
            </a:r>
            <a:endParaRPr lang="en-GB" sz="2800" b="0" strike="noStrike" spc="-1">
              <a:latin typeface="Arial"/>
            </a:endParaRPr>
          </a:p>
          <a:p>
            <a:pPr marL="432000" indent="-321120">
              <a:lnSpc>
                <a:spcPct val="100000"/>
              </a:lnSpc>
              <a:spcBef>
                <a:spcPts val="1417"/>
              </a:spcBef>
              <a:buClr>
                <a:srgbClr val="000000"/>
              </a:buClr>
              <a:buSzPct val="45000"/>
              <a:buFont typeface="Wingdings" charset="2"/>
              <a:buChar char=""/>
            </a:pPr>
            <a:r>
              <a:rPr lang="en-US" sz="2800" b="0" strike="noStrike" spc="-1">
                <a:solidFill>
                  <a:srgbClr val="000000"/>
                </a:solidFill>
                <a:latin typeface="Calibri"/>
                <a:ea typeface="DejaVu Sans"/>
              </a:rPr>
              <a:t>For the assignments, the </a:t>
            </a:r>
            <a:r>
              <a:rPr lang="en-US" sz="2800" b="1" strike="noStrike" spc="-1">
                <a:solidFill>
                  <a:srgbClr val="000000"/>
                </a:solidFill>
                <a:latin typeface="Calibri"/>
                <a:ea typeface="DejaVu Sans"/>
              </a:rPr>
              <a:t>port GPIO</a:t>
            </a:r>
            <a:r>
              <a:rPr lang="en-US" sz="2800" b="0" strike="noStrike" spc="-1">
                <a:solidFill>
                  <a:srgbClr val="000000"/>
                </a:solidFill>
                <a:latin typeface="Calibri"/>
                <a:ea typeface="DejaVu Sans"/>
              </a:rPr>
              <a:t> was used to test the sensors and actuators.</a:t>
            </a:r>
            <a:endParaRPr lang="en-GB" sz="2800" b="0" strike="noStrike" spc="-1">
              <a:latin typeface="Arial"/>
            </a:endParaRPr>
          </a:p>
          <a:p>
            <a:pPr marL="432000" indent="-321120">
              <a:lnSpc>
                <a:spcPct val="100000"/>
              </a:lnSpc>
              <a:spcBef>
                <a:spcPts val="1417"/>
              </a:spcBef>
              <a:buClr>
                <a:srgbClr val="000000"/>
              </a:buClr>
              <a:buSzPct val="45000"/>
              <a:buFont typeface="Wingdings" charset="2"/>
              <a:buChar char=""/>
            </a:pPr>
            <a:r>
              <a:rPr lang="en-US" sz="2800" b="0" strike="noStrike" spc="-1">
                <a:solidFill>
                  <a:srgbClr val="000000"/>
                </a:solidFill>
                <a:latin typeface="Calibri"/>
                <a:ea typeface="DejaVu Sans"/>
              </a:rPr>
              <a:t>The genuine OS of the device that also is used in the project is </a:t>
            </a:r>
            <a:r>
              <a:rPr lang="en-US" sz="2800" b="1" strike="noStrike" spc="-1">
                <a:solidFill>
                  <a:srgbClr val="000000"/>
                </a:solidFill>
                <a:latin typeface="Calibri"/>
                <a:ea typeface="DejaVu Sans"/>
              </a:rPr>
              <a:t>Raspberry Pi OS (previously called Raspbian)</a:t>
            </a:r>
            <a:endParaRPr lang="en-GB" sz="2800" b="0" strike="noStrike" spc="-1">
              <a:latin typeface="Arial"/>
            </a:endParaRPr>
          </a:p>
        </p:txBody>
      </p:sp>
      <p:pic>
        <p:nvPicPr>
          <p:cNvPr id="197" name="Picture 196"/>
          <p:cNvPicPr/>
          <p:nvPr/>
        </p:nvPicPr>
        <p:blipFill>
          <a:blip r:embed="rId2"/>
          <a:stretch/>
        </p:blipFill>
        <p:spPr>
          <a:xfrm>
            <a:off x="8135280" y="1872000"/>
            <a:ext cx="3035160" cy="201600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CustomShape 1"/>
          <p:cNvSpPr/>
          <p:nvPr/>
        </p:nvSpPr>
        <p:spPr>
          <a:xfrm>
            <a:off x="716040" y="360000"/>
            <a:ext cx="10512360" cy="132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4400" b="1" strike="noStrike" spc="-1">
                <a:solidFill>
                  <a:srgbClr val="000000"/>
                </a:solidFill>
                <a:latin typeface="Calibri Light"/>
                <a:ea typeface="DejaVu Sans"/>
              </a:rPr>
              <a:t>Accessories that used in the project together with the single-plate device.</a:t>
            </a:r>
            <a:endParaRPr lang="en-GB" sz="4400" b="0" strike="noStrike" spc="-1">
              <a:latin typeface="Arial"/>
            </a:endParaRPr>
          </a:p>
        </p:txBody>
      </p:sp>
      <p:sp>
        <p:nvSpPr>
          <p:cNvPr id="199" name="CustomShape 2"/>
          <p:cNvSpPr/>
          <p:nvPr/>
        </p:nvSpPr>
        <p:spPr>
          <a:xfrm>
            <a:off x="9712080" y="5807880"/>
            <a:ext cx="88560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ea typeface="DejaVu Sans"/>
              </a:rPr>
              <a:t>Joystick</a:t>
            </a:r>
            <a:endParaRPr lang="en-GB" sz="1400" b="0" strike="noStrike" spc="-1">
              <a:latin typeface="Arial"/>
            </a:endParaRPr>
          </a:p>
        </p:txBody>
      </p:sp>
      <p:pic>
        <p:nvPicPr>
          <p:cNvPr id="200" name="Picture 199"/>
          <p:cNvPicPr/>
          <p:nvPr/>
        </p:nvPicPr>
        <p:blipFill>
          <a:blip r:embed="rId2"/>
          <a:stretch/>
        </p:blipFill>
        <p:spPr>
          <a:xfrm>
            <a:off x="871200" y="2304000"/>
            <a:ext cx="2437200" cy="2518200"/>
          </a:xfrm>
          <a:prstGeom prst="rect">
            <a:avLst/>
          </a:prstGeom>
          <a:ln>
            <a:noFill/>
          </a:ln>
        </p:spPr>
      </p:pic>
      <p:pic>
        <p:nvPicPr>
          <p:cNvPr id="201" name="Picture 200"/>
          <p:cNvPicPr/>
          <p:nvPr/>
        </p:nvPicPr>
        <p:blipFill>
          <a:blip r:embed="rId3"/>
          <a:stretch/>
        </p:blipFill>
        <p:spPr>
          <a:xfrm>
            <a:off x="4535280" y="2376000"/>
            <a:ext cx="6027840" cy="237312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CustomShape 1"/>
          <p:cNvSpPr/>
          <p:nvPr/>
        </p:nvSpPr>
        <p:spPr>
          <a:xfrm>
            <a:off x="716040" y="360000"/>
            <a:ext cx="10512360" cy="132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4400" b="1" strike="noStrike" spc="-1">
                <a:solidFill>
                  <a:srgbClr val="000000"/>
                </a:solidFill>
                <a:latin typeface="Calibri Light"/>
                <a:ea typeface="DejaVu Sans"/>
              </a:rPr>
              <a:t>Accessories that used in the project together with the single-plate device (continued).</a:t>
            </a:r>
            <a:endParaRPr lang="en-GB" sz="4400" b="0" strike="noStrike" spc="-1">
              <a:latin typeface="Arial"/>
            </a:endParaRPr>
          </a:p>
        </p:txBody>
      </p:sp>
      <p:sp>
        <p:nvSpPr>
          <p:cNvPr id="203" name="CustomShape 2"/>
          <p:cNvSpPr/>
          <p:nvPr/>
        </p:nvSpPr>
        <p:spPr>
          <a:xfrm>
            <a:off x="9712080" y="5807880"/>
            <a:ext cx="88560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ea typeface="DejaVu Sans"/>
              </a:rPr>
              <a:t>Joystick</a:t>
            </a:r>
            <a:endParaRPr lang="en-GB" sz="1400" b="0" strike="noStrike" spc="-1">
              <a:latin typeface="Arial"/>
            </a:endParaRPr>
          </a:p>
        </p:txBody>
      </p:sp>
      <p:pic>
        <p:nvPicPr>
          <p:cNvPr id="204" name="Picture 203"/>
          <p:cNvPicPr/>
          <p:nvPr/>
        </p:nvPicPr>
        <p:blipFill>
          <a:blip r:embed="rId2"/>
          <a:stretch/>
        </p:blipFill>
        <p:spPr>
          <a:xfrm>
            <a:off x="1367280" y="1584000"/>
            <a:ext cx="9289800" cy="2254680"/>
          </a:xfrm>
          <a:prstGeom prst="rect">
            <a:avLst/>
          </a:prstGeom>
          <a:ln>
            <a:noFill/>
          </a:ln>
        </p:spPr>
      </p:pic>
      <p:pic>
        <p:nvPicPr>
          <p:cNvPr id="205" name="Picture 204"/>
          <p:cNvPicPr/>
          <p:nvPr/>
        </p:nvPicPr>
        <p:blipFill>
          <a:blip r:embed="rId3"/>
          <a:stretch/>
        </p:blipFill>
        <p:spPr>
          <a:xfrm>
            <a:off x="2087280" y="3920760"/>
            <a:ext cx="7705800" cy="234036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CustomShape 1"/>
          <p:cNvSpPr/>
          <p:nvPr/>
        </p:nvSpPr>
        <p:spPr>
          <a:xfrm>
            <a:off x="1113120" y="-36720"/>
            <a:ext cx="10512360" cy="1322280"/>
          </a:xfrm>
          <a:prstGeom prst="rect">
            <a:avLst/>
          </a:prstGeom>
          <a:noFill/>
          <a:ln>
            <a:noFill/>
          </a:ln>
        </p:spPr>
        <p:style>
          <a:lnRef idx="0">
            <a:scrgbClr r="0" g="0" b="0"/>
          </a:lnRef>
          <a:fillRef idx="0">
            <a:scrgbClr r="0" g="0" b="0"/>
          </a:fillRef>
          <a:effectRef idx="0">
            <a:scrgbClr r="0" g="0" b="0"/>
          </a:effectRef>
          <a:fontRef idx="minor"/>
        </p:style>
      </p:sp>
      <p:sp>
        <p:nvSpPr>
          <p:cNvPr id="207" name="CustomShape 2"/>
          <p:cNvSpPr/>
          <p:nvPr/>
        </p:nvSpPr>
        <p:spPr>
          <a:xfrm>
            <a:off x="716400" y="360360"/>
            <a:ext cx="10512360" cy="132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4400" b="1" strike="noStrike" spc="-1">
                <a:solidFill>
                  <a:srgbClr val="000000"/>
                </a:solidFill>
                <a:latin typeface="Calibri Light"/>
                <a:ea typeface="DejaVu Sans"/>
              </a:rPr>
              <a:t>The system layout</a:t>
            </a:r>
            <a:endParaRPr lang="en-GB" sz="4400" b="0" strike="noStrike" spc="-1">
              <a:latin typeface="Arial"/>
            </a:endParaRPr>
          </a:p>
        </p:txBody>
      </p:sp>
      <p:pic>
        <p:nvPicPr>
          <p:cNvPr id="208" name="Picture 207"/>
          <p:cNvPicPr/>
          <p:nvPr/>
        </p:nvPicPr>
        <p:blipFill>
          <a:blip r:embed="rId2"/>
          <a:stretch/>
        </p:blipFill>
        <p:spPr>
          <a:xfrm>
            <a:off x="1295280" y="1440000"/>
            <a:ext cx="6864480" cy="467388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1"/>
          <p:cNvSpPr/>
          <p:nvPr/>
        </p:nvSpPr>
        <p:spPr>
          <a:xfrm>
            <a:off x="1470600" y="145440"/>
            <a:ext cx="9597960" cy="148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4400" b="1" strike="noStrike" spc="-1">
                <a:solidFill>
                  <a:srgbClr val="000000"/>
                </a:solidFill>
                <a:latin typeface="Calibri Light"/>
                <a:ea typeface="DejaVu Sans"/>
              </a:rPr>
              <a:t>Usage of Sensors and Actuators</a:t>
            </a:r>
            <a:endParaRPr lang="en-GB" sz="4400" b="0" strike="noStrike" spc="-1">
              <a:latin typeface="Arial"/>
            </a:endParaRPr>
          </a:p>
        </p:txBody>
      </p:sp>
      <p:sp>
        <p:nvSpPr>
          <p:cNvPr id="210" name="CustomShape 2"/>
          <p:cNvSpPr/>
          <p:nvPr/>
        </p:nvSpPr>
        <p:spPr>
          <a:xfrm>
            <a:off x="743040" y="1894320"/>
            <a:ext cx="10629720" cy="2930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3480">
              <a:lnSpc>
                <a:spcPct val="100000"/>
              </a:lnSpc>
              <a:buClr>
                <a:srgbClr val="333333"/>
              </a:buClr>
              <a:buSzPct val="45000"/>
              <a:buFont typeface="Wingdings" charset="2"/>
              <a:buChar char=""/>
            </a:pPr>
            <a:r>
              <a:rPr lang="en-GB" sz="2800" b="0" strike="noStrike" spc="-1">
                <a:solidFill>
                  <a:srgbClr val="000000"/>
                </a:solidFill>
                <a:latin typeface="Calibri"/>
                <a:ea typeface="DejaVu Sans"/>
              </a:rPr>
              <a:t>SW1 switches automatically to 1 if the systolic blood pressure is higher than 120 mm Hg and remains 0 otherwise. The initial value is 0.</a:t>
            </a:r>
            <a:endParaRPr lang="en-GB" sz="2800" b="0" strike="noStrike" spc="-1">
              <a:latin typeface="Arial"/>
            </a:endParaRPr>
          </a:p>
          <a:p>
            <a:pPr marL="216000" indent="-213480">
              <a:lnSpc>
                <a:spcPct val="100000"/>
              </a:lnSpc>
              <a:buClr>
                <a:srgbClr val="333333"/>
              </a:buClr>
              <a:buSzPct val="45000"/>
              <a:buFont typeface="Wingdings" charset="2"/>
              <a:buChar char=""/>
            </a:pPr>
            <a:r>
              <a:rPr lang="en-GB" sz="2800" b="0" strike="noStrike" spc="-1">
                <a:solidFill>
                  <a:srgbClr val="000000"/>
                </a:solidFill>
                <a:latin typeface="Calibri"/>
                <a:ea typeface="Microsoft YaHei"/>
              </a:rPr>
              <a:t>SW2 switches automatically to 1 if the diastolic blood pressure is lower than 60 mm Hg </a:t>
            </a:r>
            <a:r>
              <a:rPr lang="en-GB" sz="2800" b="0" strike="noStrike" spc="-1">
                <a:solidFill>
                  <a:srgbClr val="000000"/>
                </a:solidFill>
                <a:latin typeface="Calibri"/>
                <a:ea typeface="DejaVu Sans"/>
              </a:rPr>
              <a:t>and remains 0 otherwise. The initial value is 0.</a:t>
            </a:r>
            <a:endParaRPr lang="en-GB" sz="2800" b="0" strike="noStrike" spc="-1">
              <a:latin typeface="Arial"/>
            </a:endParaRPr>
          </a:p>
          <a:p>
            <a:pPr marL="216000" indent="-213480">
              <a:lnSpc>
                <a:spcPct val="100000"/>
              </a:lnSpc>
              <a:buClr>
                <a:srgbClr val="333333"/>
              </a:buClr>
              <a:buSzPct val="45000"/>
              <a:buFont typeface="Wingdings" charset="2"/>
              <a:buChar char=""/>
            </a:pPr>
            <a:r>
              <a:rPr lang="en-GB" sz="2800" b="0" strike="noStrike" spc="-1">
                <a:solidFill>
                  <a:srgbClr val="000000"/>
                </a:solidFill>
                <a:latin typeface="Calibri"/>
                <a:ea typeface="DejaVu Sans"/>
              </a:rPr>
              <a:t>LED1 describes if norepinephrine is administered. Unlike sensors, might be switched to on/off manually.</a:t>
            </a:r>
            <a:endParaRPr lang="en-GB" sz="2800" b="0" strike="noStrike" spc="-1">
              <a:latin typeface="Arial"/>
            </a:endParaRPr>
          </a:p>
          <a:p>
            <a:pPr marL="216000" indent="-213480">
              <a:lnSpc>
                <a:spcPct val="100000"/>
              </a:lnSpc>
              <a:buClr>
                <a:srgbClr val="333333"/>
              </a:buClr>
              <a:buSzPct val="45000"/>
              <a:buFont typeface="Wingdings" charset="2"/>
              <a:buChar char=""/>
            </a:pPr>
            <a:r>
              <a:rPr lang="en-GB" sz="2800" b="0" strike="noStrike" spc="-1">
                <a:solidFill>
                  <a:srgbClr val="000000"/>
                </a:solidFill>
                <a:latin typeface="Calibri"/>
                <a:ea typeface="DejaVu Sans"/>
              </a:rPr>
              <a:t>LED2 describes if nitroglycerin is administered. Unlike sensors, might be switched to on/off manually.</a:t>
            </a:r>
            <a:endParaRPr lang="en-GB" sz="2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CustomShape 1"/>
          <p:cNvSpPr/>
          <p:nvPr/>
        </p:nvSpPr>
        <p:spPr>
          <a:xfrm>
            <a:off x="776520" y="7920"/>
            <a:ext cx="8868240" cy="1069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4400" b="1" strike="noStrike" spc="-1">
                <a:solidFill>
                  <a:srgbClr val="000000"/>
                </a:solidFill>
                <a:latin typeface="Calibri Light"/>
                <a:ea typeface="DejaVu Sans"/>
              </a:rPr>
              <a:t>Python Code Snippets (RPi)</a:t>
            </a:r>
            <a:endParaRPr lang="en-GB" sz="4400" b="0" strike="noStrike" spc="-1">
              <a:latin typeface="Arial"/>
            </a:endParaRPr>
          </a:p>
        </p:txBody>
      </p:sp>
      <p:sp>
        <p:nvSpPr>
          <p:cNvPr id="212" name="CustomShape 2"/>
          <p:cNvSpPr/>
          <p:nvPr/>
        </p:nvSpPr>
        <p:spPr>
          <a:xfrm>
            <a:off x="880560" y="667440"/>
            <a:ext cx="4660200" cy="3578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spcBef>
                <a:spcPts val="1001"/>
              </a:spcBef>
            </a:pPr>
            <a:endParaRPr lang="en-GB" sz="1800" b="0" strike="noStrike" spc="-1">
              <a:latin typeface="Arial"/>
            </a:endParaRPr>
          </a:p>
          <a:p>
            <a:pPr>
              <a:lnSpc>
                <a:spcPct val="90000"/>
              </a:lnSpc>
              <a:spcBef>
                <a:spcPts val="1001"/>
              </a:spcBef>
            </a:pPr>
            <a:endParaRPr lang="en-GB" sz="1800" b="0" strike="noStrike" spc="-1">
              <a:latin typeface="Arial"/>
            </a:endParaRPr>
          </a:p>
        </p:txBody>
      </p:sp>
      <p:sp>
        <p:nvSpPr>
          <p:cNvPr id="213" name="CustomShape 3"/>
          <p:cNvSpPr/>
          <p:nvPr/>
        </p:nvSpPr>
        <p:spPr>
          <a:xfrm>
            <a:off x="287280" y="792000"/>
            <a:ext cx="11157480" cy="546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GB" sz="1800" b="0" strike="noStrike" spc="-1">
                <a:solidFill>
                  <a:srgbClr val="000000"/>
                </a:solidFill>
                <a:latin typeface="Arial"/>
                <a:ea typeface="DejaVu Sans"/>
              </a:rPr>
              <a:t>while i&lt;n:</a:t>
            </a:r>
            <a:endParaRPr lang="en-GB" sz="1800" b="0" strike="noStrike" spc="-1">
              <a:latin typeface="Arial"/>
            </a:endParaRPr>
          </a:p>
          <a:p>
            <a:pPr>
              <a:lnSpc>
                <a:spcPct val="100000"/>
              </a:lnSpc>
            </a:pPr>
            <a:r>
              <a:rPr lang="en-GB" sz="1800" b="0" strike="noStrike" spc="-1">
                <a:solidFill>
                  <a:srgbClr val="000000"/>
                </a:solidFill>
                <a:latin typeface="Arial"/>
                <a:ea typeface="DejaVu Sans"/>
              </a:rPr>
              <a:t>	LED1=GPIO.input(4) #read what BCM Pin #4 is set to (LED1)</a:t>
            </a:r>
            <a:endParaRPr lang="en-GB" sz="1800" b="0" strike="noStrike" spc="-1">
              <a:latin typeface="Arial"/>
            </a:endParaRPr>
          </a:p>
          <a:p>
            <a:pPr>
              <a:lnSpc>
                <a:spcPct val="100000"/>
              </a:lnSpc>
            </a:pPr>
            <a:r>
              <a:rPr lang="en-GB" sz="1800" b="0" strike="noStrike" spc="-1">
                <a:solidFill>
                  <a:srgbClr val="000000"/>
                </a:solidFill>
                <a:latin typeface="Arial"/>
                <a:ea typeface="DejaVu Sans"/>
              </a:rPr>
              <a:t>	LED2=GPIO.input(6) #read what BCM Pin #6 is set to (LED2)</a:t>
            </a:r>
            <a:endParaRPr lang="en-GB" sz="1800" b="0" strike="noStrike" spc="-1">
              <a:latin typeface="Arial"/>
            </a:endParaRPr>
          </a:p>
          <a:p>
            <a:pPr>
              <a:lnSpc>
                <a:spcPct val="100000"/>
              </a:lnSpc>
            </a:pPr>
            <a:r>
              <a:rPr lang="en-GB" sz="1800" b="0" strike="noStrike" spc="-1">
                <a:solidFill>
                  <a:srgbClr val="000000"/>
                </a:solidFill>
                <a:latin typeface="Arial"/>
                <a:ea typeface="DejaVu Sans"/>
              </a:rPr>
              <a:t>	SW1=GPIO.input(17) #read the status of BCM Pin #17 (SW1)</a:t>
            </a:r>
            <a:endParaRPr lang="en-GB" sz="1800" b="0" strike="noStrike" spc="-1">
              <a:latin typeface="Arial"/>
            </a:endParaRPr>
          </a:p>
          <a:p>
            <a:pPr>
              <a:lnSpc>
                <a:spcPct val="100000"/>
              </a:lnSpc>
            </a:pPr>
            <a:r>
              <a:rPr lang="en-GB" sz="1800" b="0" strike="noStrike" spc="-1">
                <a:solidFill>
                  <a:srgbClr val="000000"/>
                </a:solidFill>
                <a:latin typeface="Arial"/>
                <a:ea typeface="DejaVu Sans"/>
              </a:rPr>
              <a:t>	SW2=GPIO.input(22) #read the status of BCM Pin #22 (SW2)</a:t>
            </a:r>
            <a:endParaRPr lang="en-GB" sz="1800" b="0" strike="noStrike" spc="-1">
              <a:latin typeface="Arial"/>
            </a:endParaRPr>
          </a:p>
          <a:p>
            <a:pPr>
              <a:lnSpc>
                <a:spcPct val="100000"/>
              </a:lnSpc>
            </a:pPr>
            <a:r>
              <a:rPr lang="en-GB" sz="1800" b="0" strike="noStrike" spc="-1">
                <a:solidFill>
                  <a:srgbClr val="000000"/>
                </a:solidFill>
                <a:latin typeface="Arial"/>
                <a:ea typeface="DejaVu Sans"/>
              </a:rPr>
              <a:t>	data = {'username': 'Test', 'password': 'Tester3', 'SW1': SW1, 'SW2': SW2, 'LED1': LED1, 'LED2': LED2}</a:t>
            </a:r>
            <a:endParaRPr lang="en-GB" sz="1800" b="0" strike="noStrike" spc="-1">
              <a:latin typeface="Arial"/>
            </a:endParaRPr>
          </a:p>
          <a:p>
            <a:pPr>
              <a:lnSpc>
                <a:spcPct val="100000"/>
              </a:lnSpc>
            </a:pPr>
            <a:r>
              <a:rPr lang="en-GB" sz="1800" b="0" strike="noStrike" spc="-1">
                <a:solidFill>
                  <a:srgbClr val="000000"/>
                </a:solidFill>
                <a:latin typeface="Arial"/>
                <a:ea typeface="DejaVu Sans"/>
              </a:rPr>
              <a:t>	res = requests.post("https://team2project3342.online/scripts/sync_rpi_data.php", json=data)</a:t>
            </a:r>
            <a:endParaRPr lang="en-GB" sz="1800" b="0" strike="noStrike" spc="-1">
              <a:latin typeface="Arial"/>
            </a:endParaRPr>
          </a:p>
          <a:p>
            <a:pPr>
              <a:lnSpc>
                <a:spcPct val="100000"/>
              </a:lnSpc>
            </a:pPr>
            <a:r>
              <a:rPr lang="en-GB" sz="1800" b="0" strike="noStrike" spc="-1">
                <a:solidFill>
                  <a:srgbClr val="000000"/>
                </a:solidFill>
                <a:latin typeface="Arial"/>
                <a:ea typeface="DejaVu Sans"/>
              </a:rPr>
              <a:t>	r = res.json()</a:t>
            </a:r>
            <a:endParaRPr lang="en-GB" sz="1800" b="0" strike="noStrike" spc="-1">
              <a:latin typeface="Arial"/>
            </a:endParaRPr>
          </a:p>
          <a:p>
            <a:pPr>
              <a:lnSpc>
                <a:spcPct val="100000"/>
              </a:lnSpc>
            </a:pPr>
            <a:r>
              <a:rPr lang="en-GB" sz="1800" b="0" strike="noStrike" spc="-1">
                <a:solidFill>
                  <a:srgbClr val="000000"/>
                </a:solidFill>
                <a:latin typeface="Arial"/>
                <a:ea typeface="DejaVu Sans"/>
              </a:rPr>
              <a:t>	ts = datetime.datetime.now() #get the time stamp</a:t>
            </a:r>
            <a:endParaRPr lang="en-GB" sz="1800" b="0" strike="noStrike" spc="-1">
              <a:latin typeface="Arial"/>
            </a:endParaRPr>
          </a:p>
          <a:p>
            <a:pPr>
              <a:lnSpc>
                <a:spcPct val="100000"/>
              </a:lnSpc>
            </a:pPr>
            <a:r>
              <a:rPr lang="en-GB" sz="1800" b="0" strike="noStrike" spc="-1">
                <a:solidFill>
                  <a:srgbClr val="000000"/>
                </a:solidFill>
                <a:latin typeface="Arial"/>
                <a:ea typeface="DejaVu Sans"/>
              </a:rPr>
              <a:t>	print "==============Server Response at " + str(ts) + "=============="</a:t>
            </a:r>
            <a:endParaRPr lang="en-GB" sz="1800" b="0" strike="noStrike" spc="-1">
              <a:latin typeface="Arial"/>
            </a:endParaRPr>
          </a:p>
          <a:p>
            <a:pPr>
              <a:lnSpc>
                <a:spcPct val="100000"/>
              </a:lnSpc>
            </a:pPr>
            <a:r>
              <a:rPr lang="en-GB" sz="1800" b="0" strike="noStrike" spc="-1">
                <a:solidFill>
                  <a:srgbClr val="000000"/>
                </a:solidFill>
                <a:latin typeface="Arial"/>
                <a:ea typeface="DejaVu Sans"/>
              </a:rPr>
              <a:t>	if r['success']==1:</a:t>
            </a:r>
            <a:endParaRPr lang="en-GB" sz="1800" b="0" strike="noStrike" spc="-1">
              <a:latin typeface="Arial"/>
            </a:endParaRPr>
          </a:p>
          <a:p>
            <a:pPr>
              <a:lnSpc>
                <a:spcPct val="100000"/>
              </a:lnSpc>
            </a:pPr>
            <a:r>
              <a:rPr lang="en-GB" sz="1800" b="0" strike="noStrike" spc="-1">
                <a:solidFill>
                  <a:srgbClr val="000000"/>
                </a:solidFill>
                <a:latin typeface="Arial"/>
                <a:ea typeface="DejaVu Sans"/>
              </a:rPr>
              <a:t>_x005F_x0001__x005F_x0001_		...</a:t>
            </a:r>
            <a:endParaRPr lang="en-GB" sz="1800" b="0" strike="noStrike" spc="-1">
              <a:latin typeface="Arial"/>
            </a:endParaRPr>
          </a:p>
          <a:p>
            <a:pPr>
              <a:lnSpc>
                <a:spcPct val="100000"/>
              </a:lnSpc>
            </a:pPr>
            <a:r>
              <a:rPr lang="en-GB" sz="1800" b="0" strike="noStrike" spc="-1">
                <a:solidFill>
                  <a:srgbClr val="000000"/>
                </a:solidFill>
                <a:latin typeface="Arial"/>
                <a:ea typeface="DejaVu Sans"/>
              </a:rPr>
              <a:t>		print "The status of LED1 is " + str(r['LED1'])</a:t>
            </a:r>
            <a:endParaRPr lang="en-GB" sz="1800" b="0" strike="noStrike" spc="-1">
              <a:latin typeface="Arial"/>
            </a:endParaRPr>
          </a:p>
          <a:p>
            <a:pPr>
              <a:lnSpc>
                <a:spcPct val="100000"/>
              </a:lnSpc>
            </a:pPr>
            <a:r>
              <a:rPr lang="en-GB" sz="1800" b="0" strike="noStrike" spc="-1">
                <a:solidFill>
                  <a:srgbClr val="000000"/>
                </a:solidFill>
                <a:latin typeface="Arial"/>
                <a:ea typeface="DejaVu Sans"/>
              </a:rPr>
              <a:t>		print "The status of LED2 is " + str(r['LED2'])</a:t>
            </a:r>
            <a:endParaRPr lang="en-GB" sz="1800" b="0" strike="noStrike" spc="-1">
              <a:latin typeface="Arial"/>
            </a:endParaRPr>
          </a:p>
          <a:p>
            <a:pPr>
              <a:lnSpc>
                <a:spcPct val="100000"/>
              </a:lnSpc>
            </a:pPr>
            <a:r>
              <a:rPr lang="en-GB" sz="1800" b="0" strike="noStrike" spc="-1">
                <a:solidFill>
                  <a:srgbClr val="000000"/>
                </a:solidFill>
                <a:latin typeface="Arial"/>
                <a:ea typeface="DejaVu Sans"/>
              </a:rPr>
              <a:t>		print "The status of SW1 is " + str(r['SW1'])</a:t>
            </a:r>
            <a:endParaRPr lang="en-GB" sz="1800" b="0" strike="noStrike" spc="-1">
              <a:latin typeface="Arial"/>
            </a:endParaRPr>
          </a:p>
          <a:p>
            <a:pPr>
              <a:lnSpc>
                <a:spcPct val="100000"/>
              </a:lnSpc>
            </a:pPr>
            <a:r>
              <a:rPr lang="en-GB" sz="1800" b="0" strike="noStrike" spc="-1">
                <a:solidFill>
                  <a:srgbClr val="000000"/>
                </a:solidFill>
                <a:latin typeface="Arial"/>
                <a:ea typeface="DejaVu Sans"/>
              </a:rPr>
              <a:t>		print "The status of SW2 is " + str(r['SW2'])</a:t>
            </a:r>
            <a:endParaRPr lang="en-GB" sz="1800" b="0" strike="noStrike" spc="-1">
              <a:latin typeface="Arial"/>
            </a:endParaRPr>
          </a:p>
          <a:p>
            <a:pPr>
              <a:lnSpc>
                <a:spcPct val="100000"/>
              </a:lnSpc>
            </a:pPr>
            <a:r>
              <a:rPr lang="en-GB" sz="1800" b="0" strike="noStrike" spc="-1">
                <a:solidFill>
                  <a:srgbClr val="000000"/>
                </a:solidFill>
                <a:latin typeface="Arial"/>
                <a:ea typeface="DejaVu Sans"/>
              </a:rPr>
              <a:t>	else:</a:t>
            </a:r>
            <a:endParaRPr lang="en-GB" sz="1800" b="0" strike="noStrike" spc="-1">
              <a:latin typeface="Arial"/>
            </a:endParaRPr>
          </a:p>
          <a:p>
            <a:pPr>
              <a:lnSpc>
                <a:spcPct val="100000"/>
              </a:lnSpc>
            </a:pPr>
            <a:r>
              <a:rPr lang="en-GB" sz="1800" b="0" strike="noStrike" spc="-1">
                <a:solidFill>
                  <a:srgbClr val="000000"/>
                </a:solidFill>
                <a:latin typeface="Arial"/>
                <a:ea typeface="DejaVu Sans"/>
              </a:rPr>
              <a:t>		print "&gt;&gt;&gt;&gt;&gt; Server request failed - Error #" + str(r['error'])</a:t>
            </a:r>
            <a:endParaRPr lang="en-GB" sz="1800" b="0" strike="noStrike" spc="-1">
              <a:latin typeface="Arial"/>
            </a:endParaRPr>
          </a:p>
          <a:p>
            <a:pPr>
              <a:lnSpc>
                <a:spcPct val="100000"/>
              </a:lnSpc>
            </a:pPr>
            <a:r>
              <a:rPr lang="en-GB" sz="1800" b="0" strike="noStrike" spc="-1">
                <a:solidFill>
                  <a:srgbClr val="000000"/>
                </a:solidFill>
                <a:latin typeface="Arial"/>
                <a:ea typeface="DejaVu Sans"/>
              </a:rPr>
              <a:t>	time.sleep(delay) #wait for delay seconds before sending another request</a:t>
            </a:r>
            <a:endParaRPr lang="en-GB" sz="1800" b="0" strike="noStrike" spc="-1">
              <a:latin typeface="Arial"/>
            </a:endParaRPr>
          </a:p>
          <a:p>
            <a:pPr>
              <a:lnSpc>
                <a:spcPct val="100000"/>
              </a:lnSpc>
            </a:pPr>
            <a:r>
              <a:rPr lang="en-GB" sz="1800" b="0" strike="noStrike" spc="-1">
                <a:solidFill>
                  <a:srgbClr val="000000"/>
                </a:solidFill>
                <a:latin typeface="Arial"/>
                <a:ea typeface="DejaVu Sans"/>
              </a:rPr>
              <a:t>	i+=1</a:t>
            </a:r>
            <a:endParaRPr lang="en-GB" sz="1800" b="0" strike="noStrike" spc="-1">
              <a:latin typeface="Arial"/>
            </a:endParaRPr>
          </a:p>
          <a:p>
            <a:pPr>
              <a:lnSpc>
                <a:spcPct val="100000"/>
              </a:lnSpc>
            </a:pPr>
            <a:r>
              <a:rPr lang="en-GB" sz="1800" b="0" strike="noStrike" spc="-1">
                <a:solidFill>
                  <a:srgbClr val="000000"/>
                </a:solidFill>
                <a:latin typeface="Arial"/>
                <a:ea typeface="DejaVu Sans"/>
              </a:rPr>
              <a:t>GPIO.cleanup()</a:t>
            </a:r>
            <a:endParaRPr lang="en-GB"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CustomShape 1"/>
          <p:cNvSpPr/>
          <p:nvPr/>
        </p:nvSpPr>
        <p:spPr>
          <a:xfrm rot="21591600">
            <a:off x="645840" y="-200160"/>
            <a:ext cx="10581480" cy="1069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4400" b="1" strike="noStrike" spc="-1">
                <a:solidFill>
                  <a:srgbClr val="000000"/>
                </a:solidFill>
                <a:latin typeface="Calibri Light"/>
                <a:ea typeface="DejaVu Sans"/>
              </a:rPr>
              <a:t>PHP Code Snippets for synchronization (RPi)</a:t>
            </a:r>
            <a:endParaRPr lang="en-GB" sz="4400" b="0" strike="noStrike" spc="-1">
              <a:latin typeface="Arial"/>
            </a:endParaRPr>
          </a:p>
        </p:txBody>
      </p:sp>
      <p:sp>
        <p:nvSpPr>
          <p:cNvPr id="215" name="CustomShape 2"/>
          <p:cNvSpPr/>
          <p:nvPr/>
        </p:nvSpPr>
        <p:spPr>
          <a:xfrm>
            <a:off x="87840" y="994320"/>
            <a:ext cx="11645280" cy="5718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GB" sz="1400" b="0" strike="noStrike" spc="-1">
                <a:solidFill>
                  <a:srgbClr val="000000"/>
                </a:solidFill>
                <a:latin typeface="Arial"/>
                <a:ea typeface="DejaVu Sans"/>
              </a:rPr>
              <a:t>if ($input)</a:t>
            </a:r>
            <a:endParaRPr lang="en-GB" sz="1400" b="0" strike="noStrike" spc="-1">
              <a:latin typeface="Arial"/>
            </a:endParaRPr>
          </a:p>
          <a:p>
            <a:pPr>
              <a:lnSpc>
                <a:spcPct val="100000"/>
              </a:lnSpc>
            </a:pPr>
            <a:r>
              <a:rPr lang="en-GB" sz="1400" b="0" strike="noStrike" spc="-1">
                <a:solidFill>
                  <a:srgbClr val="000000"/>
                </a:solidFill>
                <a:latin typeface="Arial"/>
                <a:ea typeface="DejaVu Sans"/>
              </a:rPr>
              <a:t>{</a:t>
            </a:r>
            <a:endParaRPr lang="en-GB" sz="1400" b="0" strike="noStrike" spc="-1">
              <a:latin typeface="Arial"/>
            </a:endParaRPr>
          </a:p>
          <a:p>
            <a:pPr>
              <a:lnSpc>
                <a:spcPct val="100000"/>
              </a:lnSpc>
            </a:pPr>
            <a:r>
              <a:rPr lang="en-GB" sz="1400" b="0" strike="noStrike" spc="-1">
                <a:solidFill>
                  <a:srgbClr val="000000"/>
                </a:solidFill>
                <a:latin typeface="Arial"/>
                <a:ea typeface="DejaVu Sans"/>
              </a:rPr>
              <a:t>    $json = json_decode($input, true); //check if it json input</a:t>
            </a:r>
            <a:endParaRPr lang="en-GB" sz="1400" b="0" strike="noStrike" spc="-1">
              <a:latin typeface="Arial"/>
            </a:endParaRPr>
          </a:p>
          <a:p>
            <a:pPr>
              <a:lnSpc>
                <a:spcPct val="100000"/>
              </a:lnSpc>
            </a:pPr>
            <a:r>
              <a:rPr lang="en-GB" sz="1400" b="0" strike="noStrike" spc="-1">
                <a:solidFill>
                  <a:srgbClr val="000000"/>
                </a:solidFill>
                <a:latin typeface="Arial"/>
                <a:ea typeface="DejaVu Sans"/>
              </a:rPr>
              <a:t>    if (json_last_error() == JSON_ERROR_NONE)</a:t>
            </a:r>
            <a:endParaRPr lang="en-GB" sz="1400" b="0" strike="noStrike" spc="-1">
              <a:latin typeface="Arial"/>
            </a:endParaRPr>
          </a:p>
          <a:p>
            <a:pPr>
              <a:lnSpc>
                <a:spcPct val="100000"/>
              </a:lnSpc>
            </a:pPr>
            <a:r>
              <a:rPr lang="en-GB" sz="1400" b="0" strike="noStrike" spc="-1">
                <a:solidFill>
                  <a:srgbClr val="000000"/>
                </a:solidFill>
                <a:latin typeface="Arial"/>
                <a:ea typeface="DejaVu Sans"/>
              </a:rPr>
              <a:t>    {</a:t>
            </a:r>
            <a:endParaRPr lang="en-GB" sz="1400" b="0" strike="noStrike" spc="-1">
              <a:latin typeface="Arial"/>
            </a:endParaRPr>
          </a:p>
          <a:p>
            <a:pPr>
              <a:lnSpc>
                <a:spcPct val="100000"/>
              </a:lnSpc>
            </a:pPr>
            <a:r>
              <a:rPr lang="en-GB" sz="1400" b="0" strike="noStrike" spc="-1">
                <a:solidFill>
                  <a:srgbClr val="000000"/>
                </a:solidFill>
                <a:latin typeface="Arial"/>
                <a:ea typeface="DejaVu Sans"/>
              </a:rPr>
              <a:t>        if (isset($json["username"]) &amp;&amp; isset($json["password"]) &amp;&amp; isset($json["SW1"]) &amp;&amp; isset($json["LED1"]) &amp;&amp; isset($json["SW2"]) &amp;&amp; isset($json["LED2"]))</a:t>
            </a:r>
            <a:endParaRPr lang="en-GB" sz="1400" b="0" strike="noStrike" spc="-1">
              <a:latin typeface="Arial"/>
            </a:endParaRPr>
          </a:p>
          <a:p>
            <a:pPr>
              <a:lnSpc>
                <a:spcPct val="100000"/>
              </a:lnSpc>
            </a:pPr>
            <a:r>
              <a:rPr lang="en-GB" sz="1400" b="0" strike="noStrike" spc="-1">
                <a:solidFill>
                  <a:srgbClr val="000000"/>
                </a:solidFill>
                <a:latin typeface="Arial"/>
                <a:ea typeface="DejaVu Sans"/>
              </a:rPr>
              <a:t>        {</a:t>
            </a:r>
            <a:endParaRPr lang="en-GB" sz="1400" b="0" strike="noStrike" spc="-1">
              <a:latin typeface="Arial"/>
            </a:endParaRPr>
          </a:p>
          <a:p>
            <a:pPr>
              <a:lnSpc>
                <a:spcPct val="100000"/>
              </a:lnSpc>
            </a:pPr>
            <a:r>
              <a:rPr lang="en-GB" sz="1400" b="0" strike="noStrike" spc="-1">
                <a:solidFill>
                  <a:srgbClr val="000000"/>
                </a:solidFill>
                <a:latin typeface="Arial"/>
                <a:ea typeface="DejaVu Sans"/>
              </a:rPr>
              <a:t>            $in_username = $json["username"]; $in_password = $json["password"]; //if the expected fields are not null, get them</a:t>
            </a:r>
            <a:endParaRPr lang="en-GB" sz="1400" b="0" strike="noStrike" spc="-1">
              <a:latin typeface="Arial"/>
            </a:endParaRPr>
          </a:p>
          <a:p>
            <a:pPr>
              <a:lnSpc>
                <a:spcPct val="100000"/>
              </a:lnSpc>
            </a:pPr>
            <a:r>
              <a:rPr lang="en-GB" sz="1400" b="0" strike="noStrike" spc="-1">
                <a:solidFill>
                  <a:srgbClr val="000000"/>
                </a:solidFill>
                <a:latin typeface="Arial"/>
                <a:ea typeface="DejaVu Sans"/>
              </a:rPr>
              <a:t>            $in_SW1 = $json["SW1"]; $in_SW2 = $json["SW2"];</a:t>
            </a:r>
            <a:endParaRPr lang="en-GB" sz="1400" b="0" strike="noStrike" spc="-1">
              <a:latin typeface="Arial"/>
            </a:endParaRPr>
          </a:p>
          <a:p>
            <a:pPr>
              <a:lnSpc>
                <a:spcPct val="100000"/>
              </a:lnSpc>
            </a:pPr>
            <a:r>
              <a:rPr lang="en-GB" sz="1400" b="0" strike="noStrike" spc="-1">
                <a:solidFill>
                  <a:srgbClr val="000000"/>
                </a:solidFill>
                <a:latin typeface="Arial"/>
                <a:ea typeface="DejaVu Sans"/>
              </a:rPr>
              <a:t>            $in_LED1 = $json["LED1"]; $in_LED2 = $json["LED2"];</a:t>
            </a:r>
            <a:endParaRPr lang="en-GB" sz="1400" b="0" strike="noStrike" spc="-1">
              <a:latin typeface="Arial"/>
            </a:endParaRPr>
          </a:p>
          <a:p>
            <a:pPr>
              <a:lnSpc>
                <a:spcPct val="100000"/>
              </a:lnSpc>
            </a:pPr>
            <a:r>
              <a:rPr lang="en-GB" sz="1400" b="0" strike="noStrike" spc="-1">
                <a:solidFill>
                  <a:srgbClr val="000000"/>
                </a:solidFill>
                <a:latin typeface="Arial"/>
                <a:ea typeface="DejaVu Sans"/>
              </a:rPr>
              <a:t>            if ($stmt = $mysqli-&gt;prepare("SELECT password FROM Users WHERE pname = ? LIMIT 1"))</a:t>
            </a:r>
            <a:endParaRPr lang="en-GB" sz="1400" b="0" strike="noStrike" spc="-1">
              <a:latin typeface="Arial"/>
            </a:endParaRPr>
          </a:p>
          <a:p>
            <a:pPr>
              <a:lnSpc>
                <a:spcPct val="100000"/>
              </a:lnSpc>
            </a:pPr>
            <a:r>
              <a:rPr lang="en-GB" sz="1400" b="0" strike="noStrike" spc="-1">
                <a:solidFill>
                  <a:srgbClr val="000000"/>
                </a:solidFill>
                <a:latin typeface="Arial"/>
                <a:ea typeface="DejaVu Sans"/>
              </a:rPr>
              <a:t>            {</a:t>
            </a:r>
            <a:endParaRPr lang="en-GB" sz="1400" b="0" strike="noStrike" spc="-1">
              <a:latin typeface="Arial"/>
            </a:endParaRPr>
          </a:p>
          <a:p>
            <a:pPr>
              <a:lnSpc>
                <a:spcPct val="100000"/>
              </a:lnSpc>
            </a:pPr>
            <a:r>
              <a:rPr lang="en-GB" sz="1400" b="0" strike="noStrike" spc="-1">
                <a:solidFill>
                  <a:srgbClr val="000000"/>
                </a:solidFill>
                <a:latin typeface="Arial"/>
                <a:ea typeface="DejaVu Sans"/>
              </a:rPr>
              <a:t>                $stmt-&gt;bind_param('s', $in_username);</a:t>
            </a:r>
            <a:endParaRPr lang="en-GB" sz="1400" b="0" strike="noStrike" spc="-1">
              <a:latin typeface="Arial"/>
            </a:endParaRPr>
          </a:p>
          <a:p>
            <a:pPr>
              <a:lnSpc>
                <a:spcPct val="100000"/>
              </a:lnSpc>
            </a:pPr>
            <a:r>
              <a:rPr lang="en-GB" sz="1400" b="0" strike="noStrike" spc="-1">
                <a:solidFill>
                  <a:srgbClr val="000000"/>
                </a:solidFill>
                <a:latin typeface="Arial"/>
                <a:ea typeface="DejaVu Sans"/>
              </a:rPr>
              <a:t>                $stmt-&gt;execute();</a:t>
            </a:r>
            <a:endParaRPr lang="en-GB" sz="1400" b="0" strike="noStrike" spc="-1">
              <a:latin typeface="Arial"/>
            </a:endParaRPr>
          </a:p>
          <a:p>
            <a:pPr>
              <a:lnSpc>
                <a:spcPct val="100000"/>
              </a:lnSpc>
            </a:pPr>
            <a:r>
              <a:rPr lang="en-GB" sz="1400" b="0" strike="noStrike" spc="-1">
                <a:solidFill>
                  <a:srgbClr val="000000"/>
                </a:solidFill>
                <a:latin typeface="Arial"/>
                <a:ea typeface="DejaVu Sans"/>
              </a:rPr>
              <a:t>                $stmt-&gt;store_result(); //store_result to get num_rows etc.</a:t>
            </a:r>
            <a:endParaRPr lang="en-GB" sz="1400" b="0" strike="noStrike" spc="-1">
              <a:latin typeface="Arial"/>
            </a:endParaRPr>
          </a:p>
          <a:p>
            <a:pPr>
              <a:lnSpc>
                <a:spcPct val="100000"/>
              </a:lnSpc>
            </a:pPr>
            <a:r>
              <a:rPr lang="en-GB" sz="1400" b="0" strike="noStrike" spc="-1">
                <a:solidFill>
                  <a:srgbClr val="000000"/>
                </a:solidFill>
                <a:latin typeface="Arial"/>
                <a:ea typeface="DejaVu Sans"/>
              </a:rPr>
              <a:t>                $stmt-&gt;bind_result($db_password); //get the hashed password</a:t>
            </a:r>
            <a:endParaRPr lang="en-GB" sz="1400" b="0" strike="noStrike" spc="-1">
              <a:latin typeface="Arial"/>
            </a:endParaRPr>
          </a:p>
          <a:p>
            <a:pPr>
              <a:lnSpc>
                <a:spcPct val="100000"/>
              </a:lnSpc>
            </a:pPr>
            <a:r>
              <a:rPr lang="en-GB" sz="1400" b="0" strike="noStrike" spc="-1">
                <a:solidFill>
                  <a:srgbClr val="000000"/>
                </a:solidFill>
                <a:latin typeface="Arial"/>
                <a:ea typeface="DejaVu Sans"/>
              </a:rPr>
              <a:t>                $stmt-&gt;fetch();</a:t>
            </a:r>
            <a:endParaRPr lang="en-GB" sz="1400" b="0" strike="noStrike" spc="-1">
              <a:latin typeface="Arial"/>
            </a:endParaRPr>
          </a:p>
          <a:p>
            <a:pPr>
              <a:lnSpc>
                <a:spcPct val="100000"/>
              </a:lnSpc>
            </a:pPr>
            <a:r>
              <a:rPr lang="en-GB" sz="1400" b="0" strike="noStrike" spc="-1">
                <a:solidFill>
                  <a:srgbClr val="000000"/>
                </a:solidFill>
                <a:latin typeface="Arial"/>
                <a:ea typeface="DejaVu Sans"/>
              </a:rPr>
              <a:t>                if ($stmt-&gt;num_rows == 1)</a:t>
            </a:r>
            <a:endParaRPr lang="en-GB" sz="1400" b="0" strike="noStrike" spc="-1">
              <a:latin typeface="Arial"/>
            </a:endParaRPr>
          </a:p>
          <a:p>
            <a:pPr>
              <a:lnSpc>
                <a:spcPct val="100000"/>
              </a:lnSpc>
            </a:pPr>
            <a:r>
              <a:rPr lang="en-GB" sz="1400" b="0" strike="noStrike" spc="-1">
                <a:solidFill>
                  <a:srgbClr val="000000"/>
                </a:solidFill>
                <a:latin typeface="Arial"/>
                <a:ea typeface="DejaVu Sans"/>
              </a:rPr>
              <a:t>                { //if user exists, verify the password</a:t>
            </a:r>
            <a:endParaRPr lang="en-GB" sz="1400" b="0" strike="noStrike" spc="-1">
              <a:latin typeface="Arial"/>
            </a:endParaRPr>
          </a:p>
          <a:p>
            <a:pPr>
              <a:lnSpc>
                <a:spcPct val="100000"/>
              </a:lnSpc>
            </a:pPr>
            <a:r>
              <a:rPr lang="en-GB" sz="1400" b="0" strike="noStrike" spc="-1">
                <a:solidFill>
                  <a:srgbClr val="000000"/>
                </a:solidFill>
                <a:latin typeface="Arial"/>
                <a:ea typeface="DejaVu Sans"/>
              </a:rPr>
              <a:t>                    if (password_verify($in_password, $db_password))</a:t>
            </a:r>
            <a:endParaRPr lang="en-GB" sz="1400" b="0" strike="noStrike" spc="-1">
              <a:latin typeface="Arial"/>
            </a:endParaRPr>
          </a:p>
          <a:p>
            <a:pPr>
              <a:lnSpc>
                <a:spcPct val="100000"/>
              </a:lnSpc>
            </a:pPr>
            <a:r>
              <a:rPr lang="en-GB" sz="1400" b="0" strike="noStrike" spc="-1">
                <a:solidFill>
                  <a:srgbClr val="000000"/>
                </a:solidFill>
                <a:latin typeface="Arial"/>
                <a:ea typeface="DejaVu Sans"/>
              </a:rPr>
              <a:t>                    {</a:t>
            </a:r>
            <a:endParaRPr lang="en-GB" sz="1400" b="0" strike="noStrike" spc="-1">
              <a:latin typeface="Arial"/>
            </a:endParaRPr>
          </a:p>
          <a:p>
            <a:pPr>
              <a:lnSpc>
                <a:spcPct val="100000"/>
              </a:lnSpc>
            </a:pPr>
            <a:r>
              <a:rPr lang="en-GB" sz="1400" b="0" strike="noStrike" spc="-1">
                <a:solidFill>
                  <a:srgbClr val="000000"/>
                </a:solidFill>
                <a:latin typeface="Arial"/>
                <a:ea typeface="DejaVu Sans"/>
              </a:rPr>
              <a:t>			…</a:t>
            </a:r>
            <a:endParaRPr lang="en-GB" sz="1400" b="0" strike="noStrike" spc="-1">
              <a:latin typeface="Arial"/>
            </a:endParaRPr>
          </a:p>
        </p:txBody>
      </p:sp>
      <p:sp>
        <p:nvSpPr>
          <p:cNvPr id="216" name="CustomShape 3"/>
          <p:cNvSpPr/>
          <p:nvPr/>
        </p:nvSpPr>
        <p:spPr>
          <a:xfrm>
            <a:off x="143280" y="648000"/>
            <a:ext cx="11373480" cy="34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GB" sz="1800" b="1" strike="noStrike" spc="-1">
                <a:solidFill>
                  <a:srgbClr val="000000"/>
                </a:solidFill>
                <a:latin typeface="Arial"/>
                <a:ea typeface="DejaVu Sans"/>
              </a:rPr>
              <a:t>The part of sync_rpi_data.php, which connects the Python requests in RPi and the website.</a:t>
            </a:r>
            <a:endParaRPr lang="en-GB"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3105</TotalTime>
  <Words>1648</Words>
  <Application>Microsoft Office PowerPoint</Application>
  <PresentationFormat>Widescreen</PresentationFormat>
  <Paragraphs>243</Paragraphs>
  <Slides>27</Slides>
  <Notes>0</Notes>
  <HiddenSlides>0</HiddenSlides>
  <MMClips>1</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27</vt:i4>
      </vt:variant>
    </vt:vector>
  </HeadingPairs>
  <TitlesOfParts>
    <vt:vector size="40" baseType="lpstr">
      <vt:lpstr>Microsoft YaHei</vt:lpstr>
      <vt:lpstr>Arial</vt:lpstr>
      <vt:lpstr>Calibri</vt:lpstr>
      <vt:lpstr>Calibri Light</vt:lpstr>
      <vt:lpstr>DejaVu Sans</vt:lpstr>
      <vt:lpstr>Symbol</vt:lpstr>
      <vt:lpstr>Times New Roman</vt:lpstr>
      <vt:lpstr>Wingdings</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Remote Site Real-Time Security and Safety System (Senior Project)</dc:title>
  <dc:subject/>
  <dc:creator>Kristian Recio</dc:creator>
  <dc:description/>
  <cp:lastModifiedBy>RePack by Diakov</cp:lastModifiedBy>
  <cp:revision>177</cp:revision>
  <dcterms:created xsi:type="dcterms:W3CDTF">2017-11-23T19:20:43Z</dcterms:created>
  <dcterms:modified xsi:type="dcterms:W3CDTF">2020-07-02T18:31:35Z</dcterms:modified>
  <dc:language>en-GB</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15</vt:i4>
  </property>
</Properties>
</file>